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71" r:id="rId2"/>
    <p:sldId id="472" r:id="rId3"/>
    <p:sldId id="473" r:id="rId4"/>
    <p:sldId id="474" r:id="rId5"/>
    <p:sldId id="476" r:id="rId6"/>
    <p:sldId id="477" r:id="rId7"/>
    <p:sldId id="478" r:id="rId8"/>
    <p:sldId id="493" r:id="rId9"/>
    <p:sldId id="482" r:id="rId10"/>
    <p:sldId id="483" r:id="rId11"/>
    <p:sldId id="484" r:id="rId12"/>
    <p:sldId id="485" r:id="rId13"/>
    <p:sldId id="494" r:id="rId14"/>
    <p:sldId id="487" r:id="rId15"/>
    <p:sldId id="488" r:id="rId16"/>
    <p:sldId id="489" r:id="rId17"/>
    <p:sldId id="495" r:id="rId18"/>
    <p:sldId id="490" r:id="rId19"/>
    <p:sldId id="491" r:id="rId20"/>
    <p:sldId id="496" r:id="rId21"/>
    <p:sldId id="481" r:id="rId22"/>
    <p:sldId id="498" r:id="rId23"/>
    <p:sldId id="500" r:id="rId24"/>
    <p:sldId id="501" r:id="rId25"/>
    <p:sldId id="505" r:id="rId26"/>
    <p:sldId id="499" r:id="rId27"/>
    <p:sldId id="502" r:id="rId28"/>
    <p:sldId id="503" r:id="rId29"/>
    <p:sldId id="504" r:id="rId30"/>
    <p:sldId id="492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37" r:id="rId39"/>
    <p:sldId id="538" r:id="rId40"/>
    <p:sldId id="539" r:id="rId41"/>
    <p:sldId id="540" r:id="rId42"/>
    <p:sldId id="541" r:id="rId43"/>
    <p:sldId id="542" r:id="rId44"/>
    <p:sldId id="543" r:id="rId45"/>
    <p:sldId id="544" r:id="rId46"/>
    <p:sldId id="545" r:id="rId47"/>
    <p:sldId id="546" r:id="rId48"/>
    <p:sldId id="547" r:id="rId49"/>
    <p:sldId id="548" r:id="rId50"/>
    <p:sldId id="549" r:id="rId51"/>
    <p:sldId id="550" r:id="rId52"/>
    <p:sldId id="551" r:id="rId53"/>
    <p:sldId id="552" r:id="rId54"/>
    <p:sldId id="553" r:id="rId5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9900"/>
    <a:srgbClr val="33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3131" autoAdjust="0"/>
  </p:normalViewPr>
  <p:slideViewPr>
    <p:cSldViewPr showGuides="1">
      <p:cViewPr varScale="1">
        <p:scale>
          <a:sx n="102" d="100"/>
          <a:sy n="102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5C0912-02F7-4EB4-9D1A-D588971BCE65}" type="datetimeFigureOut">
              <a:rPr lang="fr-FR"/>
              <a:pPr>
                <a:defRPr/>
              </a:pPr>
              <a:t>21/03/2016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7C7E60-4095-4385-A834-04DEA65EC4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84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68338"/>
            <a:ext cx="4551362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76738"/>
            <a:ext cx="5035550" cy="408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964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EA603BC-2595-4C83-B13D-07ABE89E5CCF}" type="slidenum">
              <a:rPr lang="fr-FR" altLang="fr-FR" sz="1200">
                <a:solidFill>
                  <a:srgbClr val="000000"/>
                </a:solidFill>
              </a:rPr>
              <a:pPr/>
              <a:t>40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DC99444-174C-4A8C-98BB-6051C243522B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40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2767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5CA0FD8E-511F-4B20-B19C-36B47D35CDA3}" type="slidenum">
              <a:rPr lang="fr-FR" altLang="fr-FR" sz="1200">
                <a:solidFill>
                  <a:srgbClr val="000000"/>
                </a:solidFill>
              </a:rPr>
              <a:pPr/>
              <a:t>41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A789E0B-110D-4F62-8186-93FBE09FC256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41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79755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5F344B14-9369-4A87-B8C4-485F008EED7A}" type="slidenum">
              <a:rPr lang="fr-FR" altLang="fr-FR" sz="1200">
                <a:solidFill>
                  <a:srgbClr val="000000"/>
                </a:solidFill>
              </a:rPr>
              <a:pPr/>
              <a:t>42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E838DD3-3C2F-4FAE-9D48-22370A46AF31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42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4565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3D17A520-BBF3-45D0-B2EA-7717ACB8495F}" type="slidenum">
              <a:rPr lang="fr-FR" altLang="fr-FR" sz="1200">
                <a:solidFill>
                  <a:srgbClr val="000000"/>
                </a:solidFill>
              </a:rPr>
              <a:pPr/>
              <a:t>43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1555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AC2FCB4-C0F0-4EF3-A1F9-FC16254CDDCD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43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54247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6A0B6429-10F7-439A-8A3E-D8AF3B7E4262}" type="slidenum">
              <a:rPr lang="fr-FR" altLang="fr-FR" sz="1200">
                <a:solidFill>
                  <a:srgbClr val="000000"/>
                </a:solidFill>
              </a:rPr>
              <a:pPr/>
              <a:t>44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CA492046-8F8C-4A60-B995-F27B1C1F1BF3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44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56194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D3EBA5D-A7DE-486F-95F6-A7B67E7A6128}" type="slidenum">
              <a:rPr lang="fr-FR" altLang="fr-FR" sz="1200">
                <a:solidFill>
                  <a:srgbClr val="000000"/>
                </a:solidFill>
              </a:rPr>
              <a:pPr/>
              <a:t>45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C77C6F9-DFBB-478E-9CCE-D6260B9EC667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45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70732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BED3A19-EC50-4297-A0BF-857B3393A35B}" type="slidenum">
              <a:rPr lang="fr-FR" altLang="fr-FR" sz="1200">
                <a:solidFill>
                  <a:srgbClr val="000000"/>
                </a:solidFill>
              </a:rPr>
              <a:pPr/>
              <a:t>46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0AE2D19-F05D-4CC7-B726-CD393181B51B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46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0479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F83209BB-FF98-44D4-96B5-4B1815D51A2D}" type="slidenum">
              <a:rPr lang="fr-FR" altLang="fr-FR" sz="1200">
                <a:solidFill>
                  <a:srgbClr val="000000"/>
                </a:solidFill>
              </a:rPr>
              <a:pPr/>
              <a:t>47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BCA090A-3A03-4A44-AC79-67C9D0D9B104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47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17029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53AA5B5B-55A2-438E-8BB8-253246466B71}" type="slidenum">
              <a:rPr lang="fr-FR" altLang="fr-FR" sz="1200">
                <a:solidFill>
                  <a:srgbClr val="000000"/>
                </a:solidFill>
              </a:rPr>
              <a:pPr/>
              <a:t>48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50BA0B7-489D-436C-A748-9EACC10210C6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48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93435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C59397A3-6896-45D5-BA96-92F5D9616334}" type="slidenum">
              <a:rPr lang="fr-FR" altLang="fr-FR" sz="1200">
                <a:solidFill>
                  <a:srgbClr val="000000"/>
                </a:solidFill>
              </a:rPr>
              <a:pPr/>
              <a:t>49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0E4E455-992E-4A63-8C3D-E713A87781CB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49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6063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0C3BEE8-A297-4C04-9ED4-DE95DE8C885B}" type="slidenum">
              <a:rPr lang="fr-FR" altLang="fr-FR" sz="1200">
                <a:solidFill>
                  <a:srgbClr val="000000"/>
                </a:solidFill>
              </a:rPr>
              <a:pPr/>
              <a:t>31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982881F-D161-44C5-AEC4-2191BC8A6450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31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74847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A8303C1-1F97-4778-84C8-3C9F94FF7879}" type="slidenum">
              <a:rPr lang="fr-FR" altLang="fr-FR" sz="1200">
                <a:solidFill>
                  <a:srgbClr val="000000"/>
                </a:solidFill>
              </a:rPr>
              <a:pPr/>
              <a:t>50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D1A85A7-01BE-4B50-9EFD-0A1269943554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50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3852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C6F76D22-A5F5-4934-8BD4-1610E11D9DFC}" type="slidenum">
              <a:rPr lang="fr-FR" altLang="fr-FR" sz="1200">
                <a:solidFill>
                  <a:srgbClr val="000000"/>
                </a:solidFill>
              </a:rPr>
              <a:pPr/>
              <a:t>51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C71F72AE-F261-4149-8FC8-26C853A2B04A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51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86247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6C9D6E5-B84E-48CC-8568-A76CF1EF6C0F}" type="slidenum">
              <a:rPr lang="fr-FR" altLang="fr-FR" sz="1200">
                <a:solidFill>
                  <a:srgbClr val="000000"/>
                </a:solidFill>
              </a:rPr>
              <a:pPr/>
              <a:t>52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7939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191B9A1-8063-4AAA-9EE2-76BE1D67597D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52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28510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84A39E9-2423-4C46-BBD8-3C69B5836AFC}" type="slidenum">
              <a:rPr lang="fr-FR" altLang="fr-FR" sz="1200">
                <a:solidFill>
                  <a:srgbClr val="000000"/>
                </a:solidFill>
              </a:rPr>
              <a:pPr/>
              <a:t>53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7B03F02-06DC-4F75-9610-C6206EB372A4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53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729163"/>
            <a:ext cx="4891088" cy="44211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  <p:sp>
        <p:nvSpPr>
          <p:cNvPr id="168965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017588" y="858838"/>
            <a:ext cx="4635500" cy="3476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560727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ADC34368-DA4F-4C0A-B6EC-1EB4F6968BCE}" type="slidenum">
              <a:rPr lang="fr-FR" altLang="fr-FR" sz="1200">
                <a:solidFill>
                  <a:srgbClr val="000000"/>
                </a:solidFill>
              </a:rPr>
              <a:pPr/>
              <a:t>54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9987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9848371-835D-412D-A6BC-8A633172F09D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54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119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5D8C14C2-B92B-498C-BBE1-FA1C3BF1B9F2}" type="slidenum">
              <a:rPr lang="fr-FR" altLang="fr-FR" sz="1200">
                <a:solidFill>
                  <a:srgbClr val="000000"/>
                </a:solidFill>
              </a:rPr>
              <a:pPr/>
              <a:t>33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0717FBB-BAFD-47ED-BA8E-C7F770DCAAFA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33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0113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55CEB1BC-38DE-49A7-A051-5B26543BF2B1}" type="slidenum">
              <a:rPr lang="fr-FR" altLang="fr-FR" sz="1200">
                <a:solidFill>
                  <a:srgbClr val="000000"/>
                </a:solidFill>
              </a:rPr>
              <a:pPr/>
              <a:t>34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86AE2D4-9EF9-4E71-80D2-D54DB776FB8A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34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6550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BC318E7C-E10D-4F11-9034-020984DCADDB}" type="slidenum">
              <a:rPr lang="fr-FR" altLang="fr-FR" sz="1200">
                <a:solidFill>
                  <a:srgbClr val="000000"/>
                </a:solidFill>
              </a:rPr>
              <a:pPr/>
              <a:t>35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FAC930F5-4B30-4112-9884-443BB2321C04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35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27658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6EE784F-B114-4E25-85A8-A36C12676746}" type="slidenum">
              <a:rPr lang="fr-FR" altLang="fr-FR" sz="1200">
                <a:solidFill>
                  <a:srgbClr val="000000"/>
                </a:solidFill>
              </a:rPr>
              <a:pPr/>
              <a:t>36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18973D6E-E24A-4029-9CF8-884B2D2D9561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36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4050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872B27E-203D-4C53-ADB2-788349C31940}" type="slidenum">
              <a:rPr lang="fr-FR" altLang="fr-FR" sz="1200">
                <a:solidFill>
                  <a:srgbClr val="000000"/>
                </a:solidFill>
              </a:rPr>
              <a:pPr/>
              <a:t>37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FBFD7E9-034B-4549-B434-221558E1CDD9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37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9715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698DE2C5-DD19-4166-AFD2-485DEEC20220}" type="slidenum">
              <a:rPr lang="fr-FR" altLang="fr-FR" sz="1200">
                <a:solidFill>
                  <a:srgbClr val="000000"/>
                </a:solidFill>
              </a:rPr>
              <a:pPr/>
              <a:t>38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94D8F42-63EF-499B-8727-6D5CF42E3977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38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9220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6B41E909-7896-41B2-B7C5-9D5816E38E6A}" type="slidenum">
              <a:rPr lang="fr-FR" altLang="fr-FR" sz="1200">
                <a:solidFill>
                  <a:srgbClr val="000000"/>
                </a:solidFill>
              </a:rPr>
              <a:pPr/>
              <a:t>39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3783013" y="9423400"/>
            <a:ext cx="28924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800" rIns="9324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D72C13E-B474-40CB-9BA4-16D341022BEA}" type="slidenum">
              <a:rPr lang="fr-FR" alt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39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23900"/>
            <a:ext cx="4941888" cy="3706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51388"/>
            <a:ext cx="4894262" cy="4432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2325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17C5E6-2DCB-49FA-BB77-948F58F19D95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3DCFB-C8DC-4780-A0EC-23B7396A1E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4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9AD9F6-4BDC-4A12-BA0E-D396E333F5E6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FB5F-9852-47E1-B386-9031CD0BDF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4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59DA4C-3B5B-4434-966F-B925B47370EF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9441-588D-4ADD-ABC7-F23C01323F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74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FF16B3E-71C3-4249-9488-D3D700ACE151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FF520-737E-4CD6-BE54-D70C23BC23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2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B883606-99DA-4A60-84F8-767F09205FCC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4F2C-F41D-4C03-B1AF-A0E43ACB37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04DC190-AD3F-4B09-8DAF-3C3D7495AA4E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5FD1A-C3C9-4C21-9B55-FE2204C628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96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601646C-3495-4501-AE5E-B4FD1648C9A2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1D22-FDBB-46F8-B39C-1CBD94FE41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34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A2912E-047D-428B-BF46-C49703E34D27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A9B4-CBBB-4A61-A473-38DA41C30D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25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C9B75-04F5-45AE-9713-AFB2700837A1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C6A2-2470-436F-8F6B-070C51C349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68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761AA2-6D29-421A-82F6-1B49AEEC5993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69C1-17C9-4382-B339-2A862F1520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15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61753-F283-494E-882B-A57D5394D54E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C6AF-2536-4EC3-948F-715E91BB0E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06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AE32B-9CC7-4D55-AA0B-8DA923ECD324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308A-D8B2-41F3-B3E9-0540199F1C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11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8C388-0C05-476F-93BB-A23E27542053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0DA1-E217-46A7-BAF0-EE8E8B7D7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5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9C7CC-EEDC-4EDE-9489-E5F8065B8A2F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1CDE-53D6-44C1-98FF-FC60CC0176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05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95F9B-FFF4-4FBE-B94B-5609DDFFAAE8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3CD0-817C-4D51-BC8D-A184F32ED7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16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386C601-CA1F-40ED-87FA-0A1F780A5492}" type="datetime1">
              <a:rPr lang="fr-FR"/>
              <a:pPr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r-FR"/>
              <a:t>Joëlle Delacroix - NFA004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C694F0-AC40-4320-842F-302B744B93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7.wmf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hyperlink" Target="http://images.google.fr/imgres?imgurl=https://www.it2l.com/images/souris-connect-usb-silver-led.jpg&amp;imgrefurl=https://www.it2l.com/souris-c-112_45.html?sort=4d&amp;page=1&amp;usg=__gYd-0n7quVEayC11TRJ4MyRDTGk=&amp;h=301&amp;w=350&amp;sz=9&amp;hl=fr&amp;start=6&amp;um=1&amp;itbs=1&amp;tbnid=tjjKJKu9O-vtSM:&amp;tbnh=103&amp;tbnw=120&amp;prev=/images?q=souris+usb&amp;ndsp=20&amp;hl=fr&amp;sa=N&amp;um=1" TargetMode="Externa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fr/imgres?imgurl=http://www.compuled.be/catalog/images/classic-kb-200.jpg&amp;imgrefurl=http://compuled.be/catalog/index.php?cPath=24_48&amp;usg=__q3HFQLg38Itq4UtppbrrC2q2U24=&amp;h=312&amp;w=468&amp;sz=22&amp;hl=fr&amp;start=23&amp;um=1&amp;itbs=1&amp;tbnid=iT0VsRZ5tsw9OM:&amp;tbnh=85&amp;tbnw=128&amp;prev=/images?q=clavier&amp;ndsp=20&amp;hl=fr&amp;sa=N&amp;start=20&amp;um=1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openxmlformats.org/officeDocument/2006/relationships/image" Target="../media/image27.jpeg"/><Relationship Id="rId10" Type="http://schemas.openxmlformats.org/officeDocument/2006/relationships/image" Target="../media/image24.png"/><Relationship Id="rId4" Type="http://schemas.openxmlformats.org/officeDocument/2006/relationships/hyperlink" Target="http://images.google.fr/imgres?imgurl=http://www.internity.fr/images/400/f/Fujitsu_Siemens_SCENICVIEW_A17-3_ecran_plat_TFT_56298_zoom.jpg&amp;imgrefurl=http://shopping.cherchons.com/dossier/Fujitsu%20Siemens.html&amp;usg=__EIKvRNiGpyU4hC9LBnbX9LlhMEk=&amp;h=300&amp;w=400&amp;sz=33&amp;hl=fr&amp;start=56&amp;um=1&amp;itbs=1&amp;tbnid=7c38yr58sRkfYM:&amp;tbnh=93&amp;tbnw=124&amp;prev=/images?q=%C3%A9cran+plat&amp;ndsp=20&amp;hl=fr&amp;sa=N&amp;start=40&amp;um=1" TargetMode="External"/><Relationship Id="rId9" Type="http://schemas.openxmlformats.org/officeDocument/2006/relationships/image" Target="../media/image23.jpeg"/><Relationship Id="rId1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C03E4-BE28-463F-B9B8-BB621E804909}" type="slidenum">
              <a:rPr lang="fr-FR"/>
              <a:pPr>
                <a:defRPr/>
              </a:pPr>
              <a:t>1</a:t>
            </a:fld>
            <a:endParaRPr lang="fr-FR"/>
          </a:p>
        </p:txBody>
      </p:sp>
      <p:pic>
        <p:nvPicPr>
          <p:cNvPr id="77826" name="Picture 2" descr="Proc_F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92150"/>
            <a:ext cx="58324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/>
          </p:cNvSpPr>
          <p:nvPr>
            <p:ph type="ctrTitle"/>
          </p:nvPr>
        </p:nvSpPr>
        <p:spPr>
          <a:xfrm>
            <a:off x="684213" y="2060575"/>
            <a:ext cx="7772400" cy="1143000"/>
          </a:xfr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4000" smtClean="0"/>
              <a:t>Fonctionnement du processeur : exécution des instructions machine</a:t>
            </a:r>
            <a:endParaRPr lang="fr-FR" sz="2800" smtClean="0"/>
          </a:p>
        </p:txBody>
      </p:sp>
      <p:sp>
        <p:nvSpPr>
          <p:cNvPr id="77828" name="Rectangle 4"/>
          <p:cNvSpPr>
            <a:spLocks noGrp="1"/>
          </p:cNvSpPr>
          <p:nvPr>
            <p:ph type="subTitle" idx="1"/>
          </p:nvPr>
        </p:nvSpPr>
        <p:spPr>
          <a:xfrm>
            <a:off x="1403350" y="5300663"/>
            <a:ext cx="6400800" cy="504825"/>
          </a:xfrm>
        </p:spPr>
        <p:txBody>
          <a:bodyPr/>
          <a:lstStyle/>
          <a:p>
            <a:r>
              <a:rPr lang="fr-FR" sz="2800" b="1" smtClean="0">
                <a:solidFill>
                  <a:schemeClr val="tx1"/>
                </a:solidFill>
              </a:rPr>
              <a:t>RUPTURE DE PROGRAMME : les INTERRUPTIONS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E2AF-A13B-4349-9098-848C712F61FF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Hiérarchisation des interruptions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sz="half" idx="2"/>
          </p:nvPr>
        </p:nvSpPr>
        <p:spPr>
          <a:xfrm>
            <a:off x="250825" y="1268413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 smtClean="0"/>
              <a:t>Le processeur dispose d’une seule broche INT pour recevoir les interruptions.</a:t>
            </a:r>
          </a:p>
          <a:p>
            <a:pPr>
              <a:lnSpc>
                <a:spcPct val="90000"/>
              </a:lnSpc>
            </a:pPr>
            <a:endParaRPr lang="fr-FR" sz="2000" dirty="0" smtClean="0"/>
          </a:p>
          <a:p>
            <a:pPr>
              <a:lnSpc>
                <a:spcPct val="90000"/>
              </a:lnSpc>
            </a:pPr>
            <a:r>
              <a:rPr lang="fr-FR" sz="2000" dirty="0" smtClean="0"/>
              <a:t>Que faire :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Si deux interruptions arrivent en même temps ?</a:t>
            </a:r>
          </a:p>
          <a:p>
            <a:pPr lvl="2">
              <a:lnSpc>
                <a:spcPct val="90000"/>
              </a:lnSpc>
            </a:pPr>
            <a:r>
              <a:rPr lang="fr-FR" sz="2000" dirty="0" smtClean="0">
                <a:solidFill>
                  <a:srgbClr val="FF3300"/>
                </a:solidFill>
              </a:rPr>
              <a:t>On traite d’abord la plus prioritaire</a:t>
            </a:r>
            <a:endParaRPr lang="fr-FR" sz="1800" dirty="0" smtClean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Si une interruption survient durant le traitement d’une autre interruption ?</a:t>
            </a:r>
          </a:p>
          <a:p>
            <a:pPr lvl="2">
              <a:lnSpc>
                <a:spcPct val="90000"/>
              </a:lnSpc>
            </a:pPr>
            <a:r>
              <a:rPr lang="fr-FR" sz="2000" dirty="0" smtClean="0">
                <a:solidFill>
                  <a:srgbClr val="FF3300"/>
                </a:solidFill>
              </a:rPr>
              <a:t>Elle interrompt le traitement en cours seulement si elle est de priorité supérieure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fr-FR" sz="2000" dirty="0" smtClean="0"/>
          </a:p>
          <a:p>
            <a:pPr>
              <a:lnSpc>
                <a:spcPct val="90000"/>
              </a:lnSpc>
            </a:pPr>
            <a:r>
              <a:rPr lang="fr-FR" sz="2000" dirty="0" smtClean="0"/>
              <a:t>On introduit une notion de priorité (niveau) entre interruptions.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Exemple : 8 niveaux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fr-FR" sz="2000" dirty="0" smtClean="0"/>
              <a:t>                 Niveau 0   1   2   3   4   5   6   7</a:t>
            </a: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2051050" y="5876925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55650" y="601503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Plus forte priorité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500563" y="6021388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Plus faible priorité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84FA9-979A-439C-B5A6-846AA3AA07F4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7787" y="203200"/>
            <a:ext cx="2011363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Arrivée IRQ 5, 6</a:t>
            </a: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 flipV="1">
            <a:off x="387350" y="685800"/>
            <a:ext cx="304800" cy="2743200"/>
          </a:xfrm>
          <a:prstGeom prst="triangle">
            <a:avLst>
              <a:gd name="adj" fmla="val 4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888521" y="670524"/>
            <a:ext cx="2051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Traitement IRQ 5,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IRQ 6 en attente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62641" y="1896913"/>
            <a:ext cx="45085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Arrivée IRQ 7; IRQ 6, 7 en attente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799800" y="2806431"/>
            <a:ext cx="2349500" cy="100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Arrivée IRQ 2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On interrompt le traitement de IRQ5</a:t>
            </a: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 flipV="1">
            <a:off x="3331353" y="3130550"/>
            <a:ext cx="230188" cy="874713"/>
          </a:xfrm>
          <a:prstGeom prst="triangle">
            <a:avLst>
              <a:gd name="adj" fmla="val 4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690368" y="2900379"/>
            <a:ext cx="242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Traitement IRQ 2,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IRQ 6, 7 , 5 en attente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886843" y="5035549"/>
            <a:ext cx="2803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 Fin traitement IRQ 2,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 Reprise traitement IRQ 5</a:t>
            </a: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 flipV="1">
            <a:off x="425450" y="5386387"/>
            <a:ext cx="228600" cy="914400"/>
          </a:xfrm>
          <a:prstGeom prst="triangle">
            <a:avLst>
              <a:gd name="adj" fmla="val 4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922906" y="5949950"/>
            <a:ext cx="3292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 Fin traitement IRQ 5,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 Traitement IRQ 6, puis IRQ 7</a:t>
            </a:r>
          </a:p>
        </p:txBody>
      </p:sp>
      <p:sp>
        <p:nvSpPr>
          <p:cNvPr id="92174" name="Rectangle 14"/>
          <p:cNvSpPr>
            <a:spLocks noGrp="1"/>
          </p:cNvSpPr>
          <p:nvPr>
            <p:ph type="title"/>
          </p:nvPr>
        </p:nvSpPr>
        <p:spPr>
          <a:xfrm>
            <a:off x="4070350" y="190769"/>
            <a:ext cx="5035550" cy="1584325"/>
          </a:xfr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 smtClean="0"/>
              <a:t>Hiérarchisation </a:t>
            </a:r>
            <a:br>
              <a:rPr lang="fr-FR" dirty="0" smtClean="0"/>
            </a:br>
            <a:r>
              <a:rPr lang="fr-FR" dirty="0" smtClean="0"/>
              <a:t>des interruptions</a:t>
            </a:r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 flipV="1">
            <a:off x="6501861" y="3970756"/>
            <a:ext cx="215900" cy="649287"/>
          </a:xfrm>
          <a:prstGeom prst="triangle">
            <a:avLst>
              <a:gd name="adj" fmla="val 4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6877050" y="3860800"/>
            <a:ext cx="2051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Times New Roman" pitchFamily="18" charset="0"/>
              </a:rPr>
              <a:t>Traitement IRQ 1,</a:t>
            </a:r>
          </a:p>
          <a:p>
            <a:pPr eaLnBrk="0" hangingPunct="0"/>
            <a:r>
              <a:rPr lang="fr-FR" sz="2000">
                <a:latin typeface="Times New Roman" pitchFamily="18" charset="0"/>
              </a:rPr>
              <a:t>IRQ 6, 2, 7 , 5 </a:t>
            </a:r>
          </a:p>
          <a:p>
            <a:pPr eaLnBrk="0" hangingPunct="0"/>
            <a:r>
              <a:rPr lang="fr-FR" sz="2000">
                <a:latin typeface="Times New Roman" pitchFamily="18" charset="0"/>
              </a:rPr>
              <a:t>en attente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 flipV="1">
            <a:off x="3399726" y="4504531"/>
            <a:ext cx="230188" cy="874713"/>
          </a:xfrm>
          <a:prstGeom prst="triangle">
            <a:avLst>
              <a:gd name="adj" fmla="val 4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4044411" y="3772141"/>
            <a:ext cx="2349500" cy="100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Arrivée IRQ 1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On interrompt le traitement de IRQ2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3819727" y="4867275"/>
            <a:ext cx="2803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 Fin traitement IRQ 1,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 Reprise traitement IRQ 2</a:t>
            </a:r>
          </a:p>
        </p:txBody>
      </p:sp>
      <p:sp>
        <p:nvSpPr>
          <p:cNvPr id="2" name="Rectangle 1"/>
          <p:cNvSpPr/>
          <p:nvPr/>
        </p:nvSpPr>
        <p:spPr>
          <a:xfrm>
            <a:off x="58977" y="1372806"/>
            <a:ext cx="4550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8903" y="2666442"/>
            <a:ext cx="4550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73295" y="3388186"/>
            <a:ext cx="4550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31353" y="4035268"/>
            <a:ext cx="4550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206" y="4828000"/>
            <a:ext cx="4550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160" y="6300787"/>
            <a:ext cx="95056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6,7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A9139-8C71-4C3D-AE63-677AEB483DF2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744538"/>
          </a:xfrm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Le contrôleur d’interruption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351837" cy="2089150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gestion des priorités entre interruptions matérielles est à la charge d’un circuit spécifique : le </a:t>
            </a:r>
            <a:r>
              <a:rPr lang="fr-FR" sz="2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contrôleur d’interruption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•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Il reçoit les priorités délivrées par les périphériques du  processeur, mémorise les interruptions reçues, arbitre les priorités et délivre l’interruption la plus prioritaire au processeur.</a:t>
            </a:r>
          </a:p>
        </p:txBody>
      </p:sp>
      <p:sp>
        <p:nvSpPr>
          <p:cNvPr id="93239" name="Rectangle 55"/>
          <p:cNvSpPr>
            <a:spLocks noChangeArrowheads="1"/>
          </p:cNvSpPr>
          <p:nvPr/>
        </p:nvSpPr>
        <p:spPr bwMode="auto">
          <a:xfrm>
            <a:off x="250825" y="4437063"/>
            <a:ext cx="4608513" cy="20875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1800">
                <a:latin typeface="Calibri" pitchFamily="34" charset="0"/>
              </a:rPr>
              <a:t>Les ponts gèrent et intègrent 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fr-FR" sz="2000">
                <a:latin typeface="Calibri" pitchFamily="34" charset="0"/>
              </a:rPr>
              <a:t>L’accès aux bus;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fr-FR" sz="2000">
                <a:latin typeface="Calibri" pitchFamily="34" charset="0"/>
              </a:rPr>
              <a:t>L’adressage des unités d’échanges;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fr-FR" sz="2000">
                <a:latin typeface="Calibri" pitchFamily="34" charset="0"/>
              </a:rPr>
              <a:t>Le contrôleur d’interruptions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fr-FR" sz="2000">
                <a:latin typeface="Calibri" pitchFamily="34" charset="0"/>
              </a:rPr>
              <a:t>Le contrôleur DMA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fr-FR" sz="2000">
                <a:latin typeface="Calibri" pitchFamily="34" charset="0"/>
              </a:rPr>
              <a:t>Le contrôleur de mémoire centrale</a:t>
            </a:r>
          </a:p>
        </p:txBody>
      </p:sp>
      <p:graphicFrame>
        <p:nvGraphicFramePr>
          <p:cNvPr id="93240" name="Object 56"/>
          <p:cNvGraphicFramePr>
            <a:graphicFrameLocks noChangeAspect="1"/>
          </p:cNvGraphicFramePr>
          <p:nvPr/>
        </p:nvGraphicFramePr>
        <p:xfrm>
          <a:off x="5724525" y="3887788"/>
          <a:ext cx="3071813" cy="297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5" name="Image bitmap" r:id="rId3" imgW="4638095" imgH="4486901" progId="Paint.Picture">
                  <p:embed/>
                </p:oleObj>
              </mc:Choice>
              <mc:Fallback>
                <p:oleObj name="Image bitmap" r:id="rId3" imgW="4638095" imgH="4486901" progId="Paint.Picture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887788"/>
                        <a:ext cx="3071813" cy="297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6372225" y="5589588"/>
            <a:ext cx="503238" cy="50482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7164388" y="5014913"/>
            <a:ext cx="720725" cy="7905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853307" y="4506073"/>
            <a:ext cx="89210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84373" y="4327655"/>
            <a:ext cx="89210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84FA9-979A-439C-B5A6-846AA3AA07F4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7787" y="203200"/>
            <a:ext cx="2011363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Arrivée IRQ 5, 6</a:t>
            </a: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 flipV="1">
            <a:off x="387350" y="685800"/>
            <a:ext cx="304800" cy="2743200"/>
          </a:xfrm>
          <a:prstGeom prst="triangle">
            <a:avLst>
              <a:gd name="adj" fmla="val 4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888521" y="670524"/>
            <a:ext cx="2051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solidFill>
                  <a:srgbClr val="FF0000"/>
                </a:solidFill>
                <a:latin typeface="Times New Roman" pitchFamily="18" charset="0"/>
              </a:rPr>
              <a:t>Traitement IRQ 5</a:t>
            </a:r>
            <a:r>
              <a:rPr lang="fr-FR" sz="2000" dirty="0">
                <a:latin typeface="Times New Roman" pitchFamily="18" charset="0"/>
              </a:rPr>
              <a:t>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IRQ 6 en attente</a:t>
            </a: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 flipV="1">
            <a:off x="3331353" y="3130550"/>
            <a:ext cx="230188" cy="874713"/>
          </a:xfrm>
          <a:prstGeom prst="triangle">
            <a:avLst>
              <a:gd name="adj" fmla="val 4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690368" y="2900379"/>
            <a:ext cx="242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solidFill>
                  <a:srgbClr val="FF0000"/>
                </a:solidFill>
                <a:latin typeface="Times New Roman" pitchFamily="18" charset="0"/>
              </a:rPr>
              <a:t>Traitement IRQ 2</a:t>
            </a:r>
            <a:r>
              <a:rPr lang="fr-FR" sz="2000" dirty="0">
                <a:latin typeface="Times New Roman" pitchFamily="18" charset="0"/>
              </a:rPr>
              <a:t>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IRQ 6, 7 , 5 en attente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826389" y="5090848"/>
            <a:ext cx="2803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 Fin traitement IRQ 2,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</a:rPr>
              <a:t>Reprise traitement IRQ 5</a:t>
            </a: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 flipV="1">
            <a:off x="425450" y="5386387"/>
            <a:ext cx="228600" cy="914400"/>
          </a:xfrm>
          <a:prstGeom prst="triangle">
            <a:avLst>
              <a:gd name="adj" fmla="val 4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922906" y="5949950"/>
            <a:ext cx="3292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 Fin traitement IRQ 5,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 Traitement IRQ 6, puis IRQ 7</a:t>
            </a:r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 flipV="1">
            <a:off x="6501861" y="3970756"/>
            <a:ext cx="215900" cy="649287"/>
          </a:xfrm>
          <a:prstGeom prst="triangle">
            <a:avLst>
              <a:gd name="adj" fmla="val 4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6877050" y="3860800"/>
            <a:ext cx="2051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solidFill>
                  <a:srgbClr val="FF0000"/>
                </a:solidFill>
                <a:latin typeface="Times New Roman" pitchFamily="18" charset="0"/>
              </a:rPr>
              <a:t>Traitement IRQ 1</a:t>
            </a:r>
            <a:r>
              <a:rPr lang="fr-FR" sz="2000" dirty="0">
                <a:latin typeface="Times New Roman" pitchFamily="18" charset="0"/>
              </a:rPr>
              <a:t>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IRQ 6, 2, 7 , 5 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en attente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 flipV="1">
            <a:off x="3399726" y="4504531"/>
            <a:ext cx="230188" cy="874713"/>
          </a:xfrm>
          <a:prstGeom prst="triangle">
            <a:avLst>
              <a:gd name="adj" fmla="val 4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3819727" y="4867275"/>
            <a:ext cx="2803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 Fin traitement IRQ 1,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</a:rPr>
              <a:t>Reprise traitement IRQ 2</a:t>
            </a:r>
          </a:p>
        </p:txBody>
      </p:sp>
      <p:sp>
        <p:nvSpPr>
          <p:cNvPr id="2" name="Rectangle 1"/>
          <p:cNvSpPr/>
          <p:nvPr/>
        </p:nvSpPr>
        <p:spPr>
          <a:xfrm>
            <a:off x="58977" y="1372806"/>
            <a:ext cx="4550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8903" y="2666442"/>
            <a:ext cx="4550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73295" y="3388186"/>
            <a:ext cx="4550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31353" y="4035268"/>
            <a:ext cx="4550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206" y="4828000"/>
            <a:ext cx="4550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160" y="6300787"/>
            <a:ext cx="95056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6,7</a:t>
            </a:r>
            <a:endParaRPr lang="fr-F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61196"/>
              </p:ext>
            </p:extLst>
          </p:nvPr>
        </p:nvGraphicFramePr>
        <p:xfrm>
          <a:off x="6021117" y="188552"/>
          <a:ext cx="273582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589"/>
                <a:gridCol w="2088232"/>
              </a:tblGrid>
              <a:tr h="194385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num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Adresse routine</a:t>
                      </a:r>
                      <a:endParaRPr lang="fr-FR" dirty="0"/>
                    </a:p>
                  </a:txBody>
                  <a:tcPr/>
                </a:tc>
              </a:tr>
              <a:tr h="194385"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Adresse</a:t>
                      </a:r>
                      <a:r>
                        <a:rPr lang="fr-FR" baseline="0" dirty="0" smtClean="0"/>
                        <a:t> CO_RT1</a:t>
                      </a:r>
                      <a:endParaRPr lang="fr-FR" dirty="0"/>
                    </a:p>
                  </a:txBody>
                  <a:tcPr/>
                </a:tc>
              </a:tr>
              <a:tr h="194385"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Adresse</a:t>
                      </a:r>
                      <a:r>
                        <a:rPr lang="fr-FR" baseline="0" dirty="0" smtClean="0"/>
                        <a:t> CO_RT2</a:t>
                      </a:r>
                      <a:endParaRPr lang="fr-FR" dirty="0" smtClean="0"/>
                    </a:p>
                  </a:txBody>
                  <a:tcPr/>
                </a:tc>
              </a:tr>
              <a:tr h="194385"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Adresse</a:t>
                      </a:r>
                      <a:r>
                        <a:rPr lang="fr-FR" baseline="0" dirty="0" smtClean="0"/>
                        <a:t> CO_RT3</a:t>
                      </a:r>
                      <a:endParaRPr lang="fr-FR" dirty="0"/>
                    </a:p>
                  </a:txBody>
                  <a:tcPr/>
                </a:tc>
              </a:tr>
              <a:tr h="194385"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Adresse CO_RT4</a:t>
                      </a:r>
                      <a:endParaRPr lang="fr-FR" dirty="0"/>
                    </a:p>
                  </a:txBody>
                  <a:tcPr/>
                </a:tc>
              </a:tr>
              <a:tr h="194385"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Adresse CO_RT5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4722" y="1372806"/>
            <a:ext cx="89210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CO_RT5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74074" y="137280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3582303" y="4025700"/>
            <a:ext cx="245161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76874" y="290696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AR_SP5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786440" y="2346129"/>
            <a:ext cx="89210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CO_RT2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729046" y="254431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919693" y="3403616"/>
            <a:ext cx="245161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807940" y="3680573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AR_SP2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959969" y="3269974"/>
            <a:ext cx="89210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CO_RT1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902575" y="3468161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4826979" y="452584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1795913" y="470426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801266" y="5792523"/>
            <a:ext cx="4184159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Il faut mémoriser les adresses AR_SP5, AR_SP2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400" dirty="0" smtClean="0"/>
              <a:t>Registres (nombre ?)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FF0000"/>
                </a:solidFill>
              </a:rPr>
              <a:t>Pile : on doit utiliser la donnée sauvegardée la 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plus récente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79838" y="293142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AR_SP5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802398" y="3677996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AR_SP2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1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4162E-6 L -0.00086 0.10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7168E-6 L -0.00018 0.250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2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7168E-6 L -0.00018 0.250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2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4162E-6 L -0.00086 0.106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1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04D21-2128-4692-8DA1-EC64E06E5E5F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720378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fr-FR" sz="4000" dirty="0" smtClean="0"/>
              <a:t>La structure de pile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sz="half" idx="1"/>
          </p:nvPr>
        </p:nvSpPr>
        <p:spPr>
          <a:xfrm>
            <a:off x="539552" y="1268760"/>
            <a:ext cx="7772400" cy="215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 smtClean="0">
                <a:latin typeface="Arial" charset="0"/>
                <a:cs typeface="Arial" charset="0"/>
              </a:rPr>
              <a:t>La pile est une zone de la mémoire centrale constituée d’un ensemble de mots.</a:t>
            </a:r>
          </a:p>
          <a:p>
            <a:pPr>
              <a:lnSpc>
                <a:spcPct val="90000"/>
              </a:lnSpc>
            </a:pPr>
            <a:r>
              <a:rPr lang="fr-FR" sz="2000" dirty="0" smtClean="0">
                <a:latin typeface="Arial" charset="0"/>
                <a:cs typeface="Arial" charset="0"/>
              </a:rPr>
              <a:t>Seul le mot au sommet de la pile est accessible. Son adresse est contenue dans le registre du processeur RSP</a:t>
            </a:r>
          </a:p>
          <a:p>
            <a:pPr>
              <a:lnSpc>
                <a:spcPct val="90000"/>
              </a:lnSpc>
            </a:pPr>
            <a:r>
              <a:rPr lang="fr-FR" sz="2000" dirty="0" smtClean="0">
                <a:latin typeface="Arial" charset="0"/>
                <a:cs typeface="Arial" charset="0"/>
              </a:rPr>
              <a:t>Deux opérations sont seulement autorisées 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 smtClean="0">
                <a:latin typeface="Arial" charset="0"/>
                <a:cs typeface="Arial" charset="0"/>
              </a:rPr>
              <a:t>Ajouter un mot au sommet de la pile (PUSH)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 smtClean="0">
                <a:latin typeface="Arial" charset="0"/>
                <a:cs typeface="Arial" charset="0"/>
              </a:rPr>
              <a:t>Oter le mot au sommet de la pile (POP)</a:t>
            </a: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6227763" y="4149725"/>
            <a:ext cx="1612900" cy="2324100"/>
            <a:chOff x="3514" y="2495"/>
            <a:chExt cx="1016" cy="1464"/>
          </a:xfrm>
        </p:grpSpPr>
        <p:sp>
          <p:nvSpPr>
            <p:cNvPr id="95237" name="Rectangle 5"/>
            <p:cNvSpPr>
              <a:spLocks noChangeArrowheads="1"/>
            </p:cNvSpPr>
            <p:nvPr/>
          </p:nvSpPr>
          <p:spPr bwMode="auto">
            <a:xfrm>
              <a:off x="3514" y="2495"/>
              <a:ext cx="1016" cy="1464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3514" y="2693"/>
              <a:ext cx="101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39" name="Line 7"/>
            <p:cNvSpPr>
              <a:spLocks noChangeShapeType="1"/>
            </p:cNvSpPr>
            <p:nvPr/>
          </p:nvSpPr>
          <p:spPr bwMode="auto">
            <a:xfrm>
              <a:off x="3514" y="2906"/>
              <a:ext cx="101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40" name="Line 8"/>
            <p:cNvSpPr>
              <a:spLocks noChangeShapeType="1"/>
            </p:cNvSpPr>
            <p:nvPr/>
          </p:nvSpPr>
          <p:spPr bwMode="auto">
            <a:xfrm>
              <a:off x="3514" y="3119"/>
              <a:ext cx="101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41" name="Line 9"/>
            <p:cNvSpPr>
              <a:spLocks noChangeShapeType="1"/>
            </p:cNvSpPr>
            <p:nvPr/>
          </p:nvSpPr>
          <p:spPr bwMode="auto">
            <a:xfrm>
              <a:off x="3514" y="3332"/>
              <a:ext cx="101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>
              <a:off x="3514" y="3545"/>
              <a:ext cx="101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514" y="3758"/>
              <a:ext cx="101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122488" y="4149725"/>
            <a:ext cx="1582737" cy="393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3706813" y="4365625"/>
            <a:ext cx="25273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1187450" y="4149725"/>
            <a:ext cx="723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>
                <a:solidFill>
                  <a:srgbClr val="081D58"/>
                </a:solidFill>
                <a:latin typeface="Times New Roman" pitchFamily="18" charset="0"/>
              </a:rPr>
              <a:t>RSP</a:t>
            </a:r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5435600" y="5373688"/>
            <a:ext cx="6540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>
                <a:solidFill>
                  <a:srgbClr val="081D58"/>
                </a:solidFill>
                <a:latin typeface="Times New Roman" pitchFamily="18" charset="0"/>
              </a:rPr>
              <a:t>Pile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3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4CE33-07FA-4C5C-BE06-B462B2D9585D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804025" y="1125538"/>
            <a:ext cx="1614488" cy="2025650"/>
          </a:xfrm>
          <a:prstGeom prst="rect">
            <a:avLst/>
          </a:prstGeom>
          <a:solidFill>
            <a:srgbClr val="FE9B03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6773863" y="1427163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6773863" y="1701800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6773863" y="1974850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6773863" y="2249488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6773863" y="2524125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6773863" y="2798763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4166652" y="1855788"/>
            <a:ext cx="1582737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5778500" y="2105025"/>
            <a:ext cx="981075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4596070" y="1825625"/>
            <a:ext cx="723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RSP</a:t>
            </a:r>
          </a:p>
        </p:txBody>
      </p: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7300913" y="2174875"/>
            <a:ext cx="485775" cy="995363"/>
            <a:chOff x="3768" y="796"/>
            <a:chExt cx="306" cy="627"/>
          </a:xfrm>
        </p:grpSpPr>
        <p:sp>
          <p:nvSpPr>
            <p:cNvPr id="96270" name="Rectangle 14"/>
            <p:cNvSpPr>
              <a:spLocks noChangeArrowheads="1"/>
            </p:cNvSpPr>
            <p:nvPr/>
          </p:nvSpPr>
          <p:spPr bwMode="auto">
            <a:xfrm>
              <a:off x="3768" y="796"/>
              <a:ext cx="30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>
                  <a:solidFill>
                    <a:srgbClr val="081D58"/>
                  </a:solidFill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3768" y="967"/>
              <a:ext cx="30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>
                  <a:solidFill>
                    <a:srgbClr val="081D58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3812" y="1137"/>
              <a:ext cx="21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>
                  <a:solidFill>
                    <a:srgbClr val="081D58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6819900" y="4491038"/>
            <a:ext cx="1612900" cy="1882775"/>
          </a:xfrm>
          <a:prstGeom prst="rect">
            <a:avLst/>
          </a:prstGeom>
          <a:solidFill>
            <a:srgbClr val="FE9B03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6819900" y="4745038"/>
            <a:ext cx="16129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6819900" y="5019675"/>
            <a:ext cx="16129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6819900" y="5292725"/>
            <a:ext cx="16129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>
            <a:off x="6819900" y="5567363"/>
            <a:ext cx="16129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>
            <a:off x="6819900" y="5842000"/>
            <a:ext cx="16129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>
            <a:off x="6819900" y="6116638"/>
            <a:ext cx="16129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4237136" y="5226049"/>
            <a:ext cx="2522439" cy="454025"/>
            <a:chOff x="4237136" y="5226049"/>
            <a:chExt cx="2522439" cy="454025"/>
          </a:xfrm>
        </p:grpSpPr>
        <p:sp>
          <p:nvSpPr>
            <p:cNvPr id="96280" name="Rectangle 24"/>
            <p:cNvSpPr>
              <a:spLocks noChangeArrowheads="1"/>
            </p:cNvSpPr>
            <p:nvPr/>
          </p:nvSpPr>
          <p:spPr bwMode="auto">
            <a:xfrm>
              <a:off x="4237136" y="5260975"/>
              <a:ext cx="1582737" cy="393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281" name="Line 25"/>
            <p:cNvSpPr>
              <a:spLocks noChangeShapeType="1"/>
            </p:cNvSpPr>
            <p:nvPr/>
          </p:nvSpPr>
          <p:spPr bwMode="auto">
            <a:xfrm>
              <a:off x="5860264" y="5432425"/>
              <a:ext cx="899311" cy="25400"/>
            </a:xfrm>
            <a:prstGeom prst="line">
              <a:avLst/>
            </a:prstGeom>
            <a:noFill/>
            <a:ln w="38100" cmpd="dbl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282" name="Rectangle 26"/>
            <p:cNvSpPr>
              <a:spLocks noChangeArrowheads="1"/>
            </p:cNvSpPr>
            <p:nvPr/>
          </p:nvSpPr>
          <p:spPr bwMode="auto">
            <a:xfrm>
              <a:off x="4680743" y="5226049"/>
              <a:ext cx="723900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 dirty="0">
                  <a:solidFill>
                    <a:srgbClr val="081D58"/>
                  </a:solidFill>
                  <a:latin typeface="Times New Roman" pitchFamily="18" charset="0"/>
                </a:rPr>
                <a:t>RSP</a:t>
              </a:r>
            </a:p>
          </p:txBody>
        </p:sp>
      </p:grpSp>
      <p:grpSp>
        <p:nvGrpSpPr>
          <p:cNvPr id="96283" name="Group 27"/>
          <p:cNvGrpSpPr>
            <a:grpSpLocks/>
          </p:cNvGrpSpPr>
          <p:nvPr/>
        </p:nvGrpSpPr>
        <p:grpSpPr bwMode="auto">
          <a:xfrm>
            <a:off x="7369175" y="5457825"/>
            <a:ext cx="485775" cy="995363"/>
            <a:chOff x="4124" y="3056"/>
            <a:chExt cx="332" cy="627"/>
          </a:xfrm>
        </p:grpSpPr>
        <p:sp>
          <p:nvSpPr>
            <p:cNvPr id="96284" name="Rectangle 28"/>
            <p:cNvSpPr>
              <a:spLocks noChangeArrowheads="1"/>
            </p:cNvSpPr>
            <p:nvPr/>
          </p:nvSpPr>
          <p:spPr bwMode="auto">
            <a:xfrm>
              <a:off x="4124" y="3056"/>
              <a:ext cx="33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>
                  <a:solidFill>
                    <a:srgbClr val="081D58"/>
                  </a:solidFill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96285" name="Rectangle 29"/>
            <p:cNvSpPr>
              <a:spLocks noChangeArrowheads="1"/>
            </p:cNvSpPr>
            <p:nvPr/>
          </p:nvSpPr>
          <p:spPr bwMode="auto">
            <a:xfrm>
              <a:off x="4124" y="3227"/>
              <a:ext cx="33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>
                  <a:solidFill>
                    <a:srgbClr val="081D58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96286" name="Rectangle 30"/>
            <p:cNvSpPr>
              <a:spLocks noChangeArrowheads="1"/>
            </p:cNvSpPr>
            <p:nvPr/>
          </p:nvSpPr>
          <p:spPr bwMode="auto">
            <a:xfrm>
              <a:off x="4172" y="3397"/>
              <a:ext cx="22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>
                  <a:solidFill>
                    <a:srgbClr val="081D58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250825" y="1700213"/>
            <a:ext cx="2808288" cy="34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Ajouter un mot au sommet de la pile</a:t>
            </a:r>
          </a:p>
          <a:p>
            <a:pPr eaLnBrk="0" hangingPunct="0"/>
            <a:r>
              <a:rPr lang="fr-FR" sz="2400" dirty="0" smtClean="0">
                <a:solidFill>
                  <a:srgbClr val="081D58"/>
                </a:solidFill>
                <a:latin typeface="Times New Roman" pitchFamily="18" charset="0"/>
              </a:rPr>
              <a:t>PUSH </a:t>
            </a:r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Rg1 R0</a:t>
            </a:r>
          </a:p>
          <a:p>
            <a:pPr eaLnBrk="0" hangingPunct="0"/>
            <a:endParaRPr lang="fr-FR" sz="2400" dirty="0">
              <a:solidFill>
                <a:srgbClr val="081D58"/>
              </a:solidFill>
              <a:latin typeface="Times New Roman" pitchFamily="18" charset="0"/>
            </a:endParaRPr>
          </a:p>
          <a:p>
            <a:pPr eaLnBrk="0" hangingPunct="0"/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Le contenu du registre R0 est écrit dans le mot dont l’adresse est (RSP).</a:t>
            </a:r>
          </a:p>
          <a:p>
            <a:pPr eaLnBrk="0" hangingPunct="0"/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RSP est incrémenté</a:t>
            </a:r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3559175" y="3165475"/>
            <a:ext cx="536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>
                <a:solidFill>
                  <a:srgbClr val="081D58"/>
                </a:solidFill>
                <a:latin typeface="Times New Roman" pitchFamily="18" charset="0"/>
              </a:rPr>
              <a:t>R0</a:t>
            </a:r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4225925" y="3152775"/>
            <a:ext cx="1582738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6290" name="Rectangle 34"/>
          <p:cNvSpPr>
            <a:spLocks noChangeArrowheads="1"/>
          </p:cNvSpPr>
          <p:nvPr/>
        </p:nvSpPr>
        <p:spPr bwMode="auto">
          <a:xfrm>
            <a:off x="4591050" y="3119438"/>
            <a:ext cx="714375" cy="515937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800" dirty="0">
                <a:solidFill>
                  <a:srgbClr val="081D58"/>
                </a:solidFill>
                <a:latin typeface="Times New Roman" pitchFamily="18" charset="0"/>
              </a:rPr>
              <a:t>123</a:t>
            </a:r>
          </a:p>
        </p:txBody>
      </p:sp>
      <p:sp>
        <p:nvSpPr>
          <p:cNvPr id="39" name="Rectangle 2"/>
          <p:cNvSpPr txBox="1">
            <a:spLocks/>
          </p:cNvSpPr>
          <p:nvPr/>
        </p:nvSpPr>
        <p:spPr bwMode="auto">
          <a:xfrm>
            <a:off x="794543" y="260648"/>
            <a:ext cx="7772400" cy="72037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4000" smtClean="0"/>
              <a:t>La structure de pile</a:t>
            </a:r>
            <a:endParaRPr lang="fr-FR" sz="4000" dirty="0" smtClean="0"/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4591049" y="3103563"/>
            <a:ext cx="714375" cy="515937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800" dirty="0">
                <a:solidFill>
                  <a:srgbClr val="081D58"/>
                </a:solidFill>
                <a:latin typeface="Times New Roman" pitchFamily="18" charset="0"/>
              </a:rPr>
              <a:t>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3064E-6 C 0.02899 0.00855 0.05851 0.01456 0.08767 0.02104 C 0.10139 0.02705 0.11476 0.03329 0.12795 0.03976 C 0.13038 0.04092 0.13264 0.043 0.13507 0.04439 C 0.13854 0.04624 0.14548 0.04901 0.14548 0.04901 C 0.15469 0.05734 0.16302 0.06312 0.17361 0.06774 C 0.17604 0.07005 0.17812 0.07283 0.18073 0.07468 C 0.18229 0.07583 0.18437 0.07583 0.18594 0.07722 C 0.20451 0.0941 0.17656 0.07468 0.19826 0.08878 C 0.20677 0.10011 0.21719 0.10844 0.22621 0.11907 C 0.23246 0.12647 0.23628 0.13479 0.24201 0.14265 C 0.24462 0.15306 0.24878 0.15953 0.25087 0.17063 C 0.25486 0.19213 0.2559 0.21433 0.25955 0.23607 C 0.26007 0.23907 0.26076 0.24231 0.26128 0.24531 C 0.26267 0.25387 0.26371 0.26242 0.26493 0.27098 C 0.26562 0.27583 0.2684 0.28508 0.2684 0.28508 C 0.26788 0.28971 0.26667 0.29919 0.26667 0.29919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27746E-6 L 0.00122 -0.0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87224" y="1667202"/>
            <a:ext cx="2808288" cy="415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fr-FR" sz="2400" dirty="0" smtClean="0">
                <a:solidFill>
                  <a:srgbClr val="081D58"/>
                </a:solidFill>
                <a:latin typeface="Times New Roman" pitchFamily="18" charset="0"/>
              </a:rPr>
              <a:t>Oter </a:t>
            </a:r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un mot au sommet de la </a:t>
            </a:r>
            <a:r>
              <a:rPr lang="fr-FR" sz="2400" dirty="0" smtClean="0">
                <a:solidFill>
                  <a:srgbClr val="081D58"/>
                </a:solidFill>
                <a:latin typeface="Times New Roman" pitchFamily="18" charset="0"/>
              </a:rPr>
              <a:t>pile</a:t>
            </a:r>
          </a:p>
          <a:p>
            <a:pPr eaLnBrk="0" hangingPunct="0"/>
            <a:r>
              <a:rPr lang="fr-FR" sz="2400" dirty="0" err="1" smtClean="0">
                <a:solidFill>
                  <a:srgbClr val="081D58"/>
                </a:solidFill>
                <a:latin typeface="Times New Roman" pitchFamily="18" charset="0"/>
              </a:rPr>
              <a:t>loop</a:t>
            </a:r>
            <a:r>
              <a:rPr lang="fr-FR" sz="2400" dirty="0" smtClean="0">
                <a:solidFill>
                  <a:srgbClr val="081D58"/>
                </a:solidFill>
                <a:latin typeface="Times New Roman" pitchFamily="18" charset="0"/>
              </a:rPr>
              <a:t> : </a:t>
            </a:r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 </a:t>
            </a:r>
            <a:r>
              <a:rPr lang="fr-FR" sz="2400" dirty="0" smtClean="0">
                <a:solidFill>
                  <a:srgbClr val="081D58"/>
                </a:solidFill>
                <a:latin typeface="Times New Roman" pitchFamily="18" charset="0"/>
              </a:rPr>
              <a:t>POP </a:t>
            </a:r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Rg1 </a:t>
            </a:r>
            <a:r>
              <a:rPr lang="fr-FR" sz="2400" dirty="0" smtClean="0">
                <a:solidFill>
                  <a:srgbClr val="081D58"/>
                </a:solidFill>
                <a:latin typeface="Times New Roman" pitchFamily="18" charset="0"/>
              </a:rPr>
              <a:t>R1</a:t>
            </a:r>
          </a:p>
          <a:p>
            <a:pPr eaLnBrk="0" hangingPunct="0"/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 </a:t>
            </a:r>
            <a:r>
              <a:rPr lang="fr-FR" sz="2400" dirty="0" smtClean="0">
                <a:solidFill>
                  <a:srgbClr val="081D58"/>
                </a:solidFill>
                <a:latin typeface="Times New Roman" pitchFamily="18" charset="0"/>
              </a:rPr>
              <a:t>          JMP </a:t>
            </a:r>
            <a:r>
              <a:rPr lang="fr-FR" sz="2400" dirty="0" err="1" smtClean="0">
                <a:solidFill>
                  <a:srgbClr val="081D58"/>
                </a:solidFill>
                <a:latin typeface="Times New Roman" pitchFamily="18" charset="0"/>
              </a:rPr>
              <a:t>loop</a:t>
            </a:r>
            <a:endParaRPr lang="fr-FR" sz="2400" dirty="0">
              <a:solidFill>
                <a:srgbClr val="081D58"/>
              </a:solidFill>
              <a:latin typeface="Times New Roman" pitchFamily="18" charset="0"/>
            </a:endParaRPr>
          </a:p>
          <a:p>
            <a:pPr eaLnBrk="0" hangingPunct="0"/>
            <a:endParaRPr lang="fr-FR" sz="2400" dirty="0">
              <a:solidFill>
                <a:srgbClr val="081D58"/>
              </a:solidFill>
              <a:latin typeface="Times New Roman" pitchFamily="18" charset="0"/>
            </a:endParaRPr>
          </a:p>
          <a:p>
            <a:pPr eaLnBrk="0" hangingPunct="0"/>
            <a:endParaRPr lang="fr-FR" sz="2400" dirty="0">
              <a:solidFill>
                <a:srgbClr val="081D58"/>
              </a:solidFill>
              <a:latin typeface="Times New Roman" pitchFamily="18" charset="0"/>
            </a:endParaRPr>
          </a:p>
          <a:p>
            <a:pPr eaLnBrk="0" hangingPunct="0"/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RSP est décrémenté.</a:t>
            </a:r>
          </a:p>
          <a:p>
            <a:pPr eaLnBrk="0" hangingPunct="0"/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Le contenu du mot dont l’adresse est (RSP) est mis dans le registre R1.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412456" y="1301750"/>
            <a:ext cx="1614488" cy="1882775"/>
          </a:xfrm>
          <a:prstGeom prst="rect">
            <a:avLst/>
          </a:prstGeom>
          <a:solidFill>
            <a:srgbClr val="FE9B03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4412456" y="1555750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4412456" y="1830387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4412456" y="2103437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4412456" y="2378075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4412456" y="2652712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4412456" y="2927350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7294" name="Group 14"/>
          <p:cNvGrpSpPr>
            <a:grpSpLocks/>
          </p:cNvGrpSpPr>
          <p:nvPr/>
        </p:nvGrpSpPr>
        <p:grpSpPr bwMode="auto">
          <a:xfrm>
            <a:off x="4976019" y="2276475"/>
            <a:ext cx="485775" cy="995362"/>
            <a:chOff x="4103" y="977"/>
            <a:chExt cx="331" cy="627"/>
          </a:xfrm>
        </p:grpSpPr>
        <p:sp>
          <p:nvSpPr>
            <p:cNvPr id="97295" name="Rectangle 15"/>
            <p:cNvSpPr>
              <a:spLocks noChangeArrowheads="1"/>
            </p:cNvSpPr>
            <p:nvPr/>
          </p:nvSpPr>
          <p:spPr bwMode="auto">
            <a:xfrm>
              <a:off x="4103" y="977"/>
              <a:ext cx="3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 dirty="0">
                  <a:solidFill>
                    <a:srgbClr val="081D58"/>
                  </a:solidFill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97296" name="Rectangle 16"/>
            <p:cNvSpPr>
              <a:spLocks noChangeArrowheads="1"/>
            </p:cNvSpPr>
            <p:nvPr/>
          </p:nvSpPr>
          <p:spPr bwMode="auto">
            <a:xfrm>
              <a:off x="4103" y="1148"/>
              <a:ext cx="3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>
                  <a:solidFill>
                    <a:srgbClr val="081D58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97297" name="Rectangle 17"/>
            <p:cNvSpPr>
              <a:spLocks noChangeArrowheads="1"/>
            </p:cNvSpPr>
            <p:nvPr/>
          </p:nvSpPr>
          <p:spPr bwMode="auto">
            <a:xfrm>
              <a:off x="4151" y="1318"/>
              <a:ext cx="22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>
                  <a:solidFill>
                    <a:srgbClr val="081D58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3727292" y="3395422"/>
            <a:ext cx="536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>
                <a:solidFill>
                  <a:srgbClr val="081D58"/>
                </a:solidFill>
                <a:latin typeface="Times New Roman" pitchFamily="18" charset="0"/>
              </a:rPr>
              <a:t>R1</a:t>
            </a:r>
          </a:p>
        </p:txBody>
      </p:sp>
      <p:sp>
        <p:nvSpPr>
          <p:cNvPr id="97313" name="Rectangle 33"/>
          <p:cNvSpPr>
            <a:spLocks noChangeArrowheads="1"/>
          </p:cNvSpPr>
          <p:nvPr/>
        </p:nvSpPr>
        <p:spPr bwMode="auto">
          <a:xfrm>
            <a:off x="4394042" y="3382722"/>
            <a:ext cx="1582738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4879181" y="20066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 dirty="0">
                <a:solidFill>
                  <a:srgbClr val="081D58"/>
                </a:solidFill>
                <a:latin typeface="Times New Roman" pitchFamily="18" charset="0"/>
              </a:rPr>
              <a:t>123</a:t>
            </a:r>
          </a:p>
        </p:txBody>
      </p:sp>
      <p:sp>
        <p:nvSpPr>
          <p:cNvPr id="41" name="Rectangle 2"/>
          <p:cNvSpPr>
            <a:spLocks noGrp="1"/>
          </p:cNvSpPr>
          <p:nvPr>
            <p:ph type="title"/>
          </p:nvPr>
        </p:nvSpPr>
        <p:spPr>
          <a:xfrm>
            <a:off x="619125" y="260648"/>
            <a:ext cx="7772400" cy="720378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fr-FR" sz="4000" dirty="0" smtClean="0"/>
              <a:t>La structure de pile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3037164" y="1809498"/>
            <a:ext cx="1380256" cy="454025"/>
            <a:chOff x="4237136" y="5260975"/>
            <a:chExt cx="2522439" cy="454025"/>
          </a:xfrm>
        </p:grpSpPr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4237136" y="5260975"/>
              <a:ext cx="1582737" cy="393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5860264" y="5432425"/>
              <a:ext cx="899311" cy="25400"/>
            </a:xfrm>
            <a:prstGeom prst="line">
              <a:avLst/>
            </a:prstGeom>
            <a:noFill/>
            <a:ln w="38100" cmpd="dbl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4500368" y="5260975"/>
              <a:ext cx="723900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 dirty="0">
                  <a:solidFill>
                    <a:srgbClr val="081D58"/>
                  </a:solidFill>
                  <a:latin typeface="Times New Roman" pitchFamily="18" charset="0"/>
                </a:rPr>
                <a:t>RSP</a:t>
              </a:r>
            </a:p>
          </p:txBody>
        </p: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7487148" y="1314449"/>
            <a:ext cx="1614488" cy="1882775"/>
          </a:xfrm>
          <a:prstGeom prst="rect">
            <a:avLst/>
          </a:prstGeom>
          <a:solidFill>
            <a:srgbClr val="FE9B03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fr-FR" dirty="0">
              <a:solidFill>
                <a:srgbClr val="081D58"/>
              </a:solidFill>
              <a:latin typeface="Times New Roman" pitchFamily="18" charset="0"/>
            </a:endParaRPr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7487148" y="1568449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7487148" y="1843086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7487148" y="2116136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7487148" y="2390774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7487148" y="2665411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7487148" y="2940049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6801984" y="3408121"/>
            <a:ext cx="536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>
                <a:solidFill>
                  <a:srgbClr val="081D58"/>
                </a:solidFill>
                <a:latin typeface="Times New Roman" pitchFamily="18" charset="0"/>
              </a:rPr>
              <a:t>R1</a:t>
            </a:r>
          </a:p>
        </p:txBody>
      </p:sp>
      <p:sp>
        <p:nvSpPr>
          <p:cNvPr id="58" name="Rectangle 33"/>
          <p:cNvSpPr>
            <a:spLocks noChangeArrowheads="1"/>
          </p:cNvSpPr>
          <p:nvPr/>
        </p:nvSpPr>
        <p:spPr bwMode="auto">
          <a:xfrm>
            <a:off x="7468734" y="3395421"/>
            <a:ext cx="1582738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096436" y="287172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2</a:t>
            </a:r>
            <a:endParaRPr lang="fr-FR" sz="2000" dirty="0"/>
          </a:p>
        </p:txBody>
      </p:sp>
      <p:sp>
        <p:nvSpPr>
          <p:cNvPr id="65" name="ZoneTexte 64"/>
          <p:cNvSpPr txBox="1"/>
          <p:nvPr/>
        </p:nvSpPr>
        <p:spPr>
          <a:xfrm>
            <a:off x="7987519" y="26419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10</a:t>
            </a:r>
            <a:endParaRPr lang="fr-FR" sz="2000" dirty="0"/>
          </a:p>
        </p:txBody>
      </p:sp>
      <p:sp>
        <p:nvSpPr>
          <p:cNvPr id="66" name="ZoneTexte 65"/>
          <p:cNvSpPr txBox="1"/>
          <p:nvPr/>
        </p:nvSpPr>
        <p:spPr>
          <a:xfrm>
            <a:off x="8014932" y="23303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40</a:t>
            </a:r>
            <a:endParaRPr lang="fr-FR" sz="2000" dirty="0"/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4362292" y="4054475"/>
            <a:ext cx="1614488" cy="1882775"/>
          </a:xfrm>
          <a:prstGeom prst="rect">
            <a:avLst/>
          </a:prstGeom>
          <a:solidFill>
            <a:srgbClr val="FE9B03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fr-FR" dirty="0">
              <a:solidFill>
                <a:srgbClr val="081D58"/>
              </a:solidFill>
              <a:latin typeface="Times New Roman" pitchFamily="18" charset="0"/>
            </a:endParaRPr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>
            <a:off x="4362292" y="4308475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4362292" y="4583112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362292" y="4856162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Line 8"/>
          <p:cNvSpPr>
            <a:spLocks noChangeShapeType="1"/>
          </p:cNvSpPr>
          <p:nvPr/>
        </p:nvSpPr>
        <p:spPr bwMode="auto">
          <a:xfrm>
            <a:off x="4362292" y="5130800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>
            <a:off x="4362292" y="5405437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>
            <a:off x="4362292" y="5680075"/>
            <a:ext cx="16144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3677128" y="6148147"/>
            <a:ext cx="536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>
                <a:solidFill>
                  <a:srgbClr val="081D58"/>
                </a:solidFill>
                <a:latin typeface="Times New Roman" pitchFamily="18" charset="0"/>
              </a:rPr>
              <a:t>R1</a:t>
            </a:r>
          </a:p>
        </p:txBody>
      </p:sp>
      <p:sp>
        <p:nvSpPr>
          <p:cNvPr id="75" name="Rectangle 33"/>
          <p:cNvSpPr>
            <a:spLocks noChangeArrowheads="1"/>
          </p:cNvSpPr>
          <p:nvPr/>
        </p:nvSpPr>
        <p:spPr bwMode="auto">
          <a:xfrm>
            <a:off x="4343878" y="6135447"/>
            <a:ext cx="1582738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4971580" y="56117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2</a:t>
            </a:r>
            <a:endParaRPr lang="fr-FR" sz="2000" dirty="0"/>
          </a:p>
        </p:txBody>
      </p:sp>
      <p:sp>
        <p:nvSpPr>
          <p:cNvPr id="81" name="ZoneTexte 80"/>
          <p:cNvSpPr txBox="1"/>
          <p:nvPr/>
        </p:nvSpPr>
        <p:spPr>
          <a:xfrm>
            <a:off x="4862663" y="53819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10</a:t>
            </a:r>
            <a:endParaRPr lang="fr-FR" sz="2000" dirty="0"/>
          </a:p>
        </p:txBody>
      </p:sp>
      <p:grpSp>
        <p:nvGrpSpPr>
          <p:cNvPr id="109" name="Groupe 108"/>
          <p:cNvGrpSpPr/>
          <p:nvPr/>
        </p:nvGrpSpPr>
        <p:grpSpPr>
          <a:xfrm>
            <a:off x="6111856" y="2099057"/>
            <a:ext cx="1380256" cy="454025"/>
            <a:chOff x="4237136" y="5260975"/>
            <a:chExt cx="2522439" cy="454025"/>
          </a:xfrm>
        </p:grpSpPr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4237136" y="5260975"/>
              <a:ext cx="1582737" cy="393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5860264" y="5432425"/>
              <a:ext cx="899311" cy="25400"/>
            </a:xfrm>
            <a:prstGeom prst="line">
              <a:avLst/>
            </a:prstGeom>
            <a:noFill/>
            <a:ln w="38100" cmpd="dbl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Rectangle 26"/>
            <p:cNvSpPr>
              <a:spLocks noChangeArrowheads="1"/>
            </p:cNvSpPr>
            <p:nvPr/>
          </p:nvSpPr>
          <p:spPr bwMode="auto">
            <a:xfrm>
              <a:off x="4500368" y="5260975"/>
              <a:ext cx="723900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 dirty="0">
                  <a:solidFill>
                    <a:srgbClr val="081D58"/>
                  </a:solidFill>
                  <a:latin typeface="Times New Roman" pitchFamily="18" charset="0"/>
                </a:rPr>
                <a:t>RSP</a:t>
              </a:r>
            </a:p>
          </p:txBody>
        </p:sp>
      </p:grpSp>
      <p:grpSp>
        <p:nvGrpSpPr>
          <p:cNvPr id="113" name="Groupe 112"/>
          <p:cNvGrpSpPr/>
          <p:nvPr/>
        </p:nvGrpSpPr>
        <p:grpSpPr>
          <a:xfrm>
            <a:off x="3025472" y="5095132"/>
            <a:ext cx="1380256" cy="454025"/>
            <a:chOff x="4237136" y="5260975"/>
            <a:chExt cx="2522439" cy="454025"/>
          </a:xfrm>
        </p:grpSpPr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4237136" y="5260975"/>
              <a:ext cx="1582737" cy="393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Line 25"/>
            <p:cNvSpPr>
              <a:spLocks noChangeShapeType="1"/>
            </p:cNvSpPr>
            <p:nvPr/>
          </p:nvSpPr>
          <p:spPr bwMode="auto">
            <a:xfrm>
              <a:off x="5860264" y="5432425"/>
              <a:ext cx="899311" cy="25400"/>
            </a:xfrm>
            <a:prstGeom prst="line">
              <a:avLst/>
            </a:prstGeom>
            <a:noFill/>
            <a:ln w="38100" cmpd="dbl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4500368" y="5260975"/>
              <a:ext cx="723900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fr-FR" sz="2400" dirty="0">
                  <a:solidFill>
                    <a:srgbClr val="081D58"/>
                  </a:solidFill>
                  <a:latin typeface="Times New Roman" pitchFamily="18" charset="0"/>
                </a:rPr>
                <a:t>RSP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00069 0.0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4162E-6 C -0.00434 0.00878 -0.01406 0.02566 -0.01406 0.02566 C -0.01615 0.03653 -0.01892 0.04601 -0.02274 0.05595 C -0.02326 0.05988 -0.02361 0.06381 -0.02448 0.06774 C -0.02552 0.07237 -0.02813 0.08161 -0.02813 0.08161 C -0.03142 0.1163 -0.03177 0.1778 -0.00347 0.19861 L 0.0316 0.20092 " pathEditMode="relative" ptsTypes="fffffAA">
                                      <p:cBhvr>
                                        <p:cTn id="10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00069 0.04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98844E-6 C -0.00764 0.01064 -0.00468 0.01087 -0.00869 0.02335 C -0.00955 0.0259 -0.01129 0.02798 -0.01216 0.03052 C -0.01511 0.03838 -0.0158 0.04786 -0.01754 0.05619 C -0.01928 0.06474 -0.02275 0.08185 -0.02275 0.08185 C -0.02153 0.10567 -0.0224 0.13595 -0.00869 0.15422 C -0.00678 0.16231 -0.00834 0.15954 -0.00521 0.1637 " pathEditMode="relative" ptsTypes="ffffff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00069 0.042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9.24855E-7 C -0.0047 0.00948 -0.00678 0.01942 -0.00886 0.03029 C -0.00782 0.05133 -0.008 0.09202 0.0052 0.10959 " pathEditMode="relative" ptsTypes="ffA">
                                      <p:cBhvr>
                                        <p:cTn id="2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5" grpId="0"/>
      <p:bldP spid="66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24252" y="1340768"/>
            <a:ext cx="2808288" cy="53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La pile est une structure de données régie par une politique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</a:rPr>
              <a:t>LIFO : Last In First Out.</a:t>
            </a:r>
          </a:p>
          <a:p>
            <a:pPr eaLnBrk="0" hangingPunct="0"/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Le dernier élément ajouté à la pile est le premier à en être ôté</a:t>
            </a:r>
          </a:p>
          <a:p>
            <a:pPr eaLnBrk="0" hangingPunct="0"/>
            <a:endParaRPr lang="fr-FR" sz="2000" dirty="0">
              <a:solidFill>
                <a:srgbClr val="081D58"/>
              </a:solidFill>
              <a:latin typeface="Times New Roman" pitchFamily="18" charset="0"/>
            </a:endParaRPr>
          </a:p>
          <a:p>
            <a:pPr eaLnBrk="0" hangingPunct="0"/>
            <a:r>
              <a:rPr lang="fr-FR" sz="2000" dirty="0">
                <a:solidFill>
                  <a:srgbClr val="081D58"/>
                </a:solidFill>
                <a:latin typeface="Times New Roman" pitchFamily="18" charset="0"/>
              </a:rPr>
              <a:t> </a:t>
            </a:r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          </a:t>
            </a:r>
            <a:r>
              <a:rPr lang="fr-FR" sz="2000" dirty="0" err="1" smtClean="0">
                <a:solidFill>
                  <a:srgbClr val="081D58"/>
                </a:solidFill>
                <a:latin typeface="Times New Roman" pitchFamily="18" charset="0"/>
              </a:rPr>
              <a:t>load</a:t>
            </a:r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Im R2 3</a:t>
            </a:r>
          </a:p>
          <a:p>
            <a:pPr eaLnBrk="0" hangingPunct="0"/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 </a:t>
            </a:r>
            <a:r>
              <a:rPr lang="fr-FR" sz="2000" dirty="0" err="1" smtClean="0">
                <a:solidFill>
                  <a:srgbClr val="081D58"/>
                </a:solidFill>
                <a:latin typeface="Times New Roman" pitchFamily="18" charset="0"/>
              </a:rPr>
              <a:t>loop</a:t>
            </a:r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: </a:t>
            </a:r>
            <a:r>
              <a:rPr lang="fr-FR" sz="2000" dirty="0" err="1" smtClean="0">
                <a:solidFill>
                  <a:srgbClr val="081D58"/>
                </a:solidFill>
                <a:latin typeface="Times New Roman" pitchFamily="18" charset="0"/>
              </a:rPr>
              <a:t>load</a:t>
            </a:r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B R1 4</a:t>
            </a:r>
          </a:p>
          <a:p>
            <a:pPr eaLnBrk="0" hangingPunct="0"/>
            <a:r>
              <a:rPr lang="fr-FR" sz="2000" dirty="0">
                <a:solidFill>
                  <a:srgbClr val="081D58"/>
                </a:solidFill>
                <a:latin typeface="Times New Roman" pitchFamily="18" charset="0"/>
              </a:rPr>
              <a:t> </a:t>
            </a:r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          push Rg1 R1</a:t>
            </a:r>
          </a:p>
          <a:p>
            <a:pPr eaLnBrk="0" hangingPunct="0"/>
            <a:r>
              <a:rPr lang="fr-FR" sz="2000" dirty="0">
                <a:solidFill>
                  <a:srgbClr val="081D58"/>
                </a:solidFill>
                <a:latin typeface="Times New Roman" pitchFamily="18" charset="0"/>
              </a:rPr>
              <a:t> </a:t>
            </a:r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          </a:t>
            </a:r>
            <a:r>
              <a:rPr lang="fr-FR" sz="2000" dirty="0" err="1" smtClean="0">
                <a:solidFill>
                  <a:srgbClr val="081D58"/>
                </a:solidFill>
                <a:latin typeface="Times New Roman" pitchFamily="18" charset="0"/>
              </a:rPr>
              <a:t>add</a:t>
            </a:r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Im RB 4</a:t>
            </a:r>
          </a:p>
          <a:p>
            <a:pPr eaLnBrk="0" hangingPunct="0"/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           </a:t>
            </a:r>
            <a:r>
              <a:rPr lang="fr-FR" sz="2000" dirty="0" err="1" smtClean="0">
                <a:solidFill>
                  <a:srgbClr val="081D58"/>
                </a:solidFill>
                <a:latin typeface="Times New Roman" pitchFamily="18" charset="0"/>
              </a:rPr>
              <a:t>add</a:t>
            </a:r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Im R2 -1</a:t>
            </a:r>
          </a:p>
          <a:p>
            <a:pPr eaLnBrk="0" hangingPunct="0"/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           </a:t>
            </a:r>
            <a:r>
              <a:rPr lang="fr-FR" sz="2000" dirty="0" err="1" smtClean="0">
                <a:solidFill>
                  <a:srgbClr val="081D58"/>
                </a:solidFill>
                <a:latin typeface="Times New Roman" pitchFamily="18" charset="0"/>
              </a:rPr>
              <a:t>jmpp</a:t>
            </a:r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81D58"/>
                </a:solidFill>
                <a:latin typeface="Times New Roman" pitchFamily="18" charset="0"/>
              </a:rPr>
              <a:t>loop</a:t>
            </a:r>
            <a:endParaRPr lang="fr-FR" sz="2000" dirty="0" smtClean="0">
              <a:solidFill>
                <a:srgbClr val="081D58"/>
              </a:solidFill>
              <a:latin typeface="Times New Roman" pitchFamily="18" charset="0"/>
            </a:endParaRPr>
          </a:p>
          <a:p>
            <a:pPr eaLnBrk="0" hangingPunct="0"/>
            <a:r>
              <a:rPr lang="fr-FR" sz="2000" dirty="0" smtClean="0">
                <a:solidFill>
                  <a:srgbClr val="081D58"/>
                </a:solidFill>
                <a:latin typeface="Times New Roman" pitchFamily="18" charset="0"/>
              </a:rPr>
              <a:t>            pop Rg1 R3</a:t>
            </a:r>
          </a:p>
          <a:p>
            <a:pPr eaLnBrk="0" hangingPunct="0"/>
            <a:endParaRPr lang="fr-FR" sz="2000" dirty="0">
              <a:solidFill>
                <a:srgbClr val="081D58"/>
              </a:solidFill>
              <a:latin typeface="Times New Roman" pitchFamily="18" charset="0"/>
            </a:endParaRPr>
          </a:p>
          <a:p>
            <a:pPr eaLnBrk="0" hangingPunct="0"/>
            <a:endParaRPr lang="fr-FR" sz="2000" dirty="0">
              <a:solidFill>
                <a:srgbClr val="081D58"/>
              </a:solidFill>
              <a:latin typeface="Times New Roman" pitchFamily="18" charset="0"/>
            </a:endParaRPr>
          </a:p>
        </p:txBody>
      </p:sp>
      <p:sp>
        <p:nvSpPr>
          <p:cNvPr id="41" name="Rectang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720378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fr-FR" sz="4000" dirty="0" smtClean="0"/>
              <a:t>La structure de pile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78826"/>
              </p:ext>
            </p:extLst>
          </p:nvPr>
        </p:nvGraphicFramePr>
        <p:xfrm>
          <a:off x="3923928" y="1196752"/>
          <a:ext cx="2376265" cy="18542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152128"/>
                <a:gridCol w="122413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211960" y="3114094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Mémoire centrale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092280" y="1340768"/>
            <a:ext cx="100811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96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100392" y="1387515"/>
            <a:ext cx="89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RB</a:t>
            </a:r>
            <a:endParaRPr lang="fr-FR" dirty="0"/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4716016" y="3717032"/>
            <a:ext cx="1614488" cy="2025650"/>
          </a:xfrm>
          <a:prstGeom prst="rect">
            <a:avLst/>
          </a:prstGeom>
          <a:solidFill>
            <a:srgbClr val="FE9B03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Line 4"/>
          <p:cNvSpPr>
            <a:spLocks noChangeShapeType="1"/>
          </p:cNvSpPr>
          <p:nvPr/>
        </p:nvSpPr>
        <p:spPr bwMode="auto">
          <a:xfrm>
            <a:off x="4685854" y="4018657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4685854" y="4293294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685854" y="4566344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4685854" y="4840982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4685854" y="5115619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>
            <a:off x="4685854" y="5390257"/>
            <a:ext cx="16144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3205457" y="4077072"/>
            <a:ext cx="100811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 flipH="1">
            <a:off x="2487347" y="4177049"/>
            <a:ext cx="89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R1</a:t>
            </a:r>
            <a:endParaRPr lang="fr-FR" dirty="0"/>
          </a:p>
        </p:txBody>
      </p:sp>
      <p:sp>
        <p:nvSpPr>
          <p:cNvPr id="85" name="Rectangle 84"/>
          <p:cNvSpPr/>
          <p:nvPr/>
        </p:nvSpPr>
        <p:spPr>
          <a:xfrm>
            <a:off x="3205457" y="4624958"/>
            <a:ext cx="100811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 flipH="1">
            <a:off x="2487347" y="4634655"/>
            <a:ext cx="89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R1</a:t>
            </a:r>
            <a:endParaRPr lang="fr-FR" dirty="0"/>
          </a:p>
        </p:txBody>
      </p:sp>
      <p:sp>
        <p:nvSpPr>
          <p:cNvPr id="87" name="Rectangle 86"/>
          <p:cNvSpPr/>
          <p:nvPr/>
        </p:nvSpPr>
        <p:spPr>
          <a:xfrm>
            <a:off x="3203848" y="5174233"/>
            <a:ext cx="100811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 flipH="1">
            <a:off x="2487347" y="5183930"/>
            <a:ext cx="89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R1</a:t>
            </a:r>
            <a:endParaRPr lang="fr-FR" dirty="0"/>
          </a:p>
        </p:txBody>
      </p:sp>
      <p:sp>
        <p:nvSpPr>
          <p:cNvPr id="89" name="Rectangle 88"/>
          <p:cNvSpPr/>
          <p:nvPr/>
        </p:nvSpPr>
        <p:spPr>
          <a:xfrm>
            <a:off x="3202239" y="5723508"/>
            <a:ext cx="100811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 flipH="1">
            <a:off x="2487347" y="5733205"/>
            <a:ext cx="89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R1</a:t>
            </a:r>
            <a:endParaRPr lang="fr-FR" dirty="0"/>
          </a:p>
        </p:txBody>
      </p:sp>
      <p:sp>
        <p:nvSpPr>
          <p:cNvPr id="91" name="Rectangle 90"/>
          <p:cNvSpPr/>
          <p:nvPr/>
        </p:nvSpPr>
        <p:spPr>
          <a:xfrm>
            <a:off x="7525882" y="4552297"/>
            <a:ext cx="100811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 flipH="1">
            <a:off x="6891458" y="4561994"/>
            <a:ext cx="89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R3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476679" y="4500692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45834" y="413804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549052" y="468617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552258" y="523636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552258" y="578564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53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653 C -0.00312 -0.04231 -1.94444E-6 -0.0474 0.00191 -0.05341 C 0.00625 -0.06682 0.00903 -0.08277 0.0165 -0.09456 C 0.02292 -0.10474 0.03195 -0.10913 0.04011 -0.1163 C 0.07465 -0.11468 0.10955 -0.11745 0.14375 -0.11144 C 0.14584 -0.11098 0.15972 -0.07722 0.16181 -0.07283 C 0.16736 -0.04462 0.1684 -0.01433 0.1783 0.01203 C 0.18125 0.03723 0.18594 0.06174 0.18924 0.08694 C 0.19288 0.18312 0.19288 0.14983 0.19288 0.18636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2454 C 0.00365 -0.02709 0.00504 -0.0294 0.00608 -0.03195 C 0.00695 -0.03426 0.00695 -0.03681 0.00781 -0.03912 C 0.01094 -0.04676 0.01632 -0.05278 0.01875 -0.06088 C 0.02257 -0.07361 0.02587 -0.08565 0.03142 -0.09723 C 0.03507 -0.12037 0.04618 -0.13449 0.05695 -0.15301 C 0.06545 -0.16736 0.0684 -0.17361 0.08056 -0.18449 C 0.0816 -0.18542 0.09097 -0.1956 0.0934 -0.19676 C 0.10625 -0.20301 0.12031 -0.20324 0.13333 -0.2088 C 0.19427 -0.20648 0.18976 -0.22523 0.20781 -0.17732 C 0.20851 -0.17338 0.20868 -0.16922 0.20972 -0.16528 C 0.21059 -0.1625 0.19688 -0.15718 0.19688 -0.15417 C 0.1974 -0.08959 0.21215 -0.02848 0.21146 0.03611 C 0.21215 0.04328 0.19861 0.0618 0.19861 0.06203 " pathEditMode="relative" rAng="0" ptsTypes="ffffffffffffff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2477 C 0.00451 -0.04097 0.0066 -0.05648 0.00885 -0.07315 C 0.01007 -0.08148 0.01441 -0.08681 0.01615 -0.09491 C 0.02049 -0.11551 0.02639 -0.13565 0.03246 -0.15556 C 0.03594 -0.17986 0.03142 -0.15532 0.03976 -0.17986 C 0.04687 -0.20093 0.05191 -0.22083 0.06146 -0.24051 C 0.06788 -0.2537 0.08351 -0.26597 0.09427 -0.27199 C 0.09653 -0.27338 0.09913 -0.27338 0.10156 -0.27431 C 0.10347 -0.275 0.10521 -0.27593 0.10694 -0.27685 C 0.11493 -0.28148 0.12014 -0.28426 0.12882 -0.28657 C 0.14028 -0.28565 0.15191 -0.28588 0.16337 -0.28403 C 0.1717 -0.28264 0.17917 -0.27523 0.18698 -0.27199 C 0.18889 -0.27037 0.19097 -0.26921 0.19253 -0.26713 C 0.1941 -0.26505 0.19427 -0.26134 0.19601 -0.25972 C 0.19861 -0.25718 0.20208 -0.25648 0.20521 -0.25486 C 0.20972 -0.24421 0.21944 -0.22269 0.22361 -0.19514 C 0.21962 -0.17407 0.22847 -0.11088 0.23055 -0.08935 C 0.22656 -0.08125 0.24167 -0.07083 0.23611 -0.06597 C 0.23385 -0.06412 0.23055 -0.05857 0.23055 -0.05833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9827E-6 C 0.00417 -0.03098 0.00104 -0.0185 0.00729 -0.03884 C 0.00799 -0.05179 0.0092 -0.06474 0.0092 -0.07769 C 0.0092 -0.11237 0.00243 -0.1526 0.01094 -0.18659 C 0.01406 -0.19907 0.01927 -0.21133 0.02378 -0.22289 C 0.02934 -0.23676 0.03333 -0.25503 0.04184 -0.26636 C 0.04375 -0.27376 0.04549 -0.28092 0.0474 -0.28832 C 0.04983 -0.29803 0.05694 -0.30774 0.06007 -0.31722 C 0.06458 -0.33063 0.06476 -0.34381 0.07101 -0.35607 C 0.07274 -0.36832 0.075 -0.38312 0.08194 -0.39237 C 0.08611 -0.39792 0.09826 -0.40208 0.09826 -0.40185 C 0.11007 -0.40162 0.15503 -0.41063 0.17101 -0.39006 C 0.17517 -0.37248 0.1691 -0.39376 0.1783 -0.37549 C 0.18576 -0.36069 0.1849 -0.33642 0.18733 -0.31977 C 0.18802 -0.27699 0.18819 -0.23422 0.18924 -0.19144 C 0.18958 -0.17988 0.19601 -0.19075 0.19601 -0.17965 " pathEditMode="relative" rAng="0" ptsTypes="ffffffffffffffff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295 -0.02916 0.00607 -0.03842 0.01632 -0.06319 C 0.01961 -0.07083 0.02239 -0.07847 0.02847 -0.0824 C 0.03298 -0.08541 0.03819 -0.08472 0.04288 -0.08611 C 0.0552 -0.08935 0.06718 -0.09305 0.07986 -0.09537 C 0.12118 -0.11226 0.09045 -0.10324 0.17395 -0.0993 C 0.19079 -0.09537 0.20572 -0.08472 0.22291 -0.07916 C 0.2309 -0.07314 0.23975 -0.07245 0.24739 -0.0662 C 0.25225 -0.06157 0.24861 -0.04583 0.25347 -0.03958 C 0.25572 -0.03657 0.25121 -0.03125 0.25347 -0.02824 C 0.25729 -0.02291 0.2552 -0.03125 0.2552 -0.03055 C 0.26024 -0.0074 0.26388 -0.00231 0.26388 0.02246 " pathEditMode="relative" rAng="0" ptsTypes="fffffffffff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3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4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C86B-A57F-43CD-BF68-6759C3F1E71A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262063" y="3030538"/>
            <a:ext cx="5032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850900" y="4991100"/>
            <a:ext cx="503238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518150" y="4868863"/>
            <a:ext cx="576263" cy="217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6542088" y="5141913"/>
            <a:ext cx="503237" cy="227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6559550" y="3759200"/>
            <a:ext cx="5032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8312" name="Rectangle 8"/>
          <p:cNvSpPr>
            <a:spLocks noGrp="1"/>
          </p:cNvSpPr>
          <p:nvPr>
            <p:ph type="body" sz="half" idx="1"/>
          </p:nvPr>
        </p:nvSpPr>
        <p:spPr>
          <a:xfrm>
            <a:off x="226219" y="1016718"/>
            <a:ext cx="8713787" cy="158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La pile est une zone de la mémoire centrale constituée d’un ensemble de mots</a:t>
            </a:r>
          </a:p>
          <a:p>
            <a:pPr>
              <a:lnSpc>
                <a:spcPct val="90000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Dans le cadre des interruptions, cette zone est utilisée pour sauvegarder les adresses contenues dans la CO, quand le processeur passe du programme utilisateur aux routines d’interruptions. 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365125" y="3709988"/>
            <a:ext cx="11747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fr-FR" sz="1400" b="1"/>
              <a:t>Interruption</a:t>
            </a:r>
          </a:p>
          <a:p>
            <a:pPr algn="ctr" defTabSz="762000" eaLnBrk="0" hangingPunct="0"/>
            <a:r>
              <a:rPr lang="fr-FR" sz="1400" b="1"/>
              <a:t>n°3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2341563" y="3463925"/>
            <a:ext cx="2703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2036763" y="5160963"/>
            <a:ext cx="4057650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6886575" y="4149725"/>
            <a:ext cx="1452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1400" b="1">
                <a:solidFill>
                  <a:schemeClr val="hlink"/>
                </a:solidFill>
              </a:rPr>
              <a:t>Traitement IRQ</a:t>
            </a: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 flipH="1">
            <a:off x="6454775" y="3429000"/>
            <a:ext cx="22225" cy="17033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6526213" y="3717925"/>
            <a:ext cx="538162" cy="301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1400" b="1">
                <a:latin typeface="Times New Roman" pitchFamily="18" charset="0"/>
              </a:rPr>
              <a:t>0017</a:t>
            </a:r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1243013" y="3001963"/>
            <a:ext cx="536575" cy="301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1400" b="1">
                <a:latin typeface="Times New Roman" pitchFamily="18" charset="0"/>
              </a:rPr>
              <a:t>1002</a:t>
            </a: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839788" y="4937125"/>
            <a:ext cx="536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1400" b="1">
                <a:latin typeface="Times New Roman" pitchFamily="18" charset="0"/>
              </a:rPr>
              <a:t>1002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909638" y="2492375"/>
            <a:ext cx="1109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>
                <a:latin typeface="Arial" charset="0"/>
              </a:rPr>
              <a:t>Programme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6443663" y="3357563"/>
            <a:ext cx="1598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>
                <a:latin typeface="Arial" charset="0"/>
              </a:rPr>
              <a:t>Traitant d'IRQ n°3</a:t>
            </a:r>
          </a:p>
        </p:txBody>
      </p:sp>
      <p:sp>
        <p:nvSpPr>
          <p:cNvPr id="98327" name="Freeform 23"/>
          <p:cNvSpPr>
            <a:spLocks/>
          </p:cNvSpPr>
          <p:nvPr/>
        </p:nvSpPr>
        <p:spPr bwMode="auto">
          <a:xfrm>
            <a:off x="1844675" y="2889250"/>
            <a:ext cx="268288" cy="427038"/>
          </a:xfrm>
          <a:custGeom>
            <a:avLst/>
            <a:gdLst>
              <a:gd name="T0" fmla="*/ 0 w 182"/>
              <a:gd name="T1" fmla="*/ 12 h 367"/>
              <a:gd name="T2" fmla="*/ 169 w 182"/>
              <a:gd name="T3" fmla="*/ 45 h 367"/>
              <a:gd name="T4" fmla="*/ 93 w 182"/>
              <a:gd name="T5" fmla="*/ 181 h 367"/>
              <a:gd name="T6" fmla="*/ 49 w 182"/>
              <a:gd name="T7" fmla="*/ 230 h 367"/>
              <a:gd name="T8" fmla="*/ 60 w 182"/>
              <a:gd name="T9" fmla="*/ 312 h 367"/>
              <a:gd name="T10" fmla="*/ 82 w 182"/>
              <a:gd name="T11" fmla="*/ 345 h 367"/>
              <a:gd name="T12" fmla="*/ 98 w 182"/>
              <a:gd name="T13" fmla="*/ 36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2" h="367">
                <a:moveTo>
                  <a:pt x="0" y="12"/>
                </a:moveTo>
                <a:cubicBezTo>
                  <a:pt x="35" y="14"/>
                  <a:pt x="140" y="0"/>
                  <a:pt x="169" y="45"/>
                </a:cubicBezTo>
                <a:cubicBezTo>
                  <a:pt x="164" y="142"/>
                  <a:pt x="182" y="167"/>
                  <a:pt x="93" y="181"/>
                </a:cubicBezTo>
                <a:cubicBezTo>
                  <a:pt x="72" y="194"/>
                  <a:pt x="58" y="207"/>
                  <a:pt x="49" y="230"/>
                </a:cubicBezTo>
                <a:cubicBezTo>
                  <a:pt x="51" y="257"/>
                  <a:pt x="47" y="288"/>
                  <a:pt x="60" y="312"/>
                </a:cubicBezTo>
                <a:cubicBezTo>
                  <a:pt x="66" y="324"/>
                  <a:pt x="82" y="345"/>
                  <a:pt x="82" y="345"/>
                </a:cubicBezTo>
                <a:cubicBezTo>
                  <a:pt x="88" y="365"/>
                  <a:pt x="82" y="358"/>
                  <a:pt x="98" y="36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28" name="Freeform 24"/>
          <p:cNvSpPr>
            <a:spLocks/>
          </p:cNvSpPr>
          <p:nvPr/>
        </p:nvSpPr>
        <p:spPr bwMode="auto">
          <a:xfrm>
            <a:off x="1544638" y="5160963"/>
            <a:ext cx="330200" cy="641350"/>
          </a:xfrm>
          <a:custGeom>
            <a:avLst/>
            <a:gdLst>
              <a:gd name="T0" fmla="*/ 0 w 225"/>
              <a:gd name="T1" fmla="*/ 5 h 552"/>
              <a:gd name="T2" fmla="*/ 224 w 225"/>
              <a:gd name="T3" fmla="*/ 21 h 552"/>
              <a:gd name="T4" fmla="*/ 213 w 225"/>
              <a:gd name="T5" fmla="*/ 179 h 552"/>
              <a:gd name="T6" fmla="*/ 98 w 225"/>
              <a:gd name="T7" fmla="*/ 256 h 552"/>
              <a:gd name="T8" fmla="*/ 71 w 225"/>
              <a:gd name="T9" fmla="*/ 332 h 552"/>
              <a:gd name="T10" fmla="*/ 87 w 225"/>
              <a:gd name="T11" fmla="*/ 468 h 552"/>
              <a:gd name="T12" fmla="*/ 115 w 225"/>
              <a:gd name="T13" fmla="*/ 534 h 552"/>
              <a:gd name="T14" fmla="*/ 131 w 225"/>
              <a:gd name="T15" fmla="*/ 545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5" h="552">
                <a:moveTo>
                  <a:pt x="0" y="5"/>
                </a:moveTo>
                <a:cubicBezTo>
                  <a:pt x="68" y="7"/>
                  <a:pt x="154" y="0"/>
                  <a:pt x="224" y="21"/>
                </a:cubicBezTo>
                <a:cubicBezTo>
                  <a:pt x="220" y="74"/>
                  <a:pt x="225" y="128"/>
                  <a:pt x="213" y="179"/>
                </a:cubicBezTo>
                <a:cubicBezTo>
                  <a:pt x="208" y="202"/>
                  <a:pt x="126" y="242"/>
                  <a:pt x="98" y="256"/>
                </a:cubicBezTo>
                <a:cubicBezTo>
                  <a:pt x="82" y="279"/>
                  <a:pt x="77" y="305"/>
                  <a:pt x="71" y="332"/>
                </a:cubicBezTo>
                <a:cubicBezTo>
                  <a:pt x="74" y="376"/>
                  <a:pt x="74" y="425"/>
                  <a:pt x="87" y="468"/>
                </a:cubicBezTo>
                <a:cubicBezTo>
                  <a:pt x="91" y="483"/>
                  <a:pt x="104" y="523"/>
                  <a:pt x="115" y="534"/>
                </a:cubicBezTo>
                <a:cubicBezTo>
                  <a:pt x="133" y="552"/>
                  <a:pt x="131" y="529"/>
                  <a:pt x="131" y="54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7029450" y="4510088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 b="1">
                <a:solidFill>
                  <a:srgbClr val="FF3300"/>
                </a:solidFill>
                <a:latin typeface="Arial" charset="0"/>
              </a:rPr>
              <a:t>RTI</a:t>
            </a: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2112963" y="5661248"/>
            <a:ext cx="51863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 dirty="0">
                <a:latin typeface="Arial" charset="0"/>
              </a:rPr>
              <a:t>Le traitement  de l’IRQ est terminé. On retourne </a:t>
            </a:r>
          </a:p>
          <a:p>
            <a:pPr eaLnBrk="0" hangingPunct="0"/>
            <a:r>
              <a:rPr lang="fr-FR" sz="1400" dirty="0">
                <a:latin typeface="Arial" charset="0"/>
              </a:rPr>
              <a:t>dans le programme utilisateur à l’adresse où il a été interrompu.</a:t>
            </a:r>
          </a:p>
          <a:p>
            <a:pPr eaLnBrk="0" hangingPunct="0"/>
            <a:r>
              <a:rPr lang="fr-FR" sz="1400" dirty="0">
                <a:latin typeface="Arial" charset="0"/>
              </a:rPr>
              <a:t>On remet dans CO la valeur écrite au sommet de pile </a:t>
            </a:r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2278063" y="3573463"/>
            <a:ext cx="29225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>
                <a:latin typeface="Arial" charset="0"/>
              </a:rPr>
              <a:t>On écrit dans CO, l’adresse de </a:t>
            </a:r>
          </a:p>
          <a:p>
            <a:pPr eaLnBrk="0" hangingPunct="0"/>
            <a:r>
              <a:rPr lang="fr-FR" sz="1400">
                <a:latin typeface="Arial" charset="0"/>
              </a:rPr>
              <a:t>la routine d’IRQ</a:t>
            </a:r>
          </a:p>
          <a:p>
            <a:pPr eaLnBrk="0" hangingPunct="0"/>
            <a:r>
              <a:rPr lang="fr-FR" sz="1400">
                <a:latin typeface="Arial" charset="0"/>
              </a:rPr>
              <a:t>CO &lt;-- 0017.</a:t>
            </a:r>
          </a:p>
          <a:p>
            <a:pPr eaLnBrk="0" hangingPunct="0"/>
            <a:r>
              <a:rPr lang="fr-FR" sz="1400">
                <a:latin typeface="Arial" charset="0"/>
              </a:rPr>
              <a:t>Auparavant, on mémorise </a:t>
            </a:r>
          </a:p>
          <a:p>
            <a:pPr eaLnBrk="0" hangingPunct="0"/>
            <a:r>
              <a:rPr lang="fr-FR" sz="1400">
                <a:latin typeface="Arial" charset="0"/>
              </a:rPr>
              <a:t>la valeur du CO (1002) dans la pile</a:t>
            </a:r>
          </a:p>
        </p:txBody>
      </p:sp>
      <p:sp>
        <p:nvSpPr>
          <p:cNvPr id="98332" name="Rectangle 28"/>
          <p:cNvSpPr>
            <a:spLocks noChangeArrowheads="1"/>
          </p:cNvSpPr>
          <p:nvPr/>
        </p:nvSpPr>
        <p:spPr bwMode="auto">
          <a:xfrm>
            <a:off x="5373688" y="4292600"/>
            <a:ext cx="576262" cy="2174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98333" name="Rectangle 29"/>
          <p:cNvSpPr>
            <a:spLocks noChangeArrowheads="1"/>
          </p:cNvSpPr>
          <p:nvPr/>
        </p:nvSpPr>
        <p:spPr bwMode="auto">
          <a:xfrm>
            <a:off x="5373688" y="4076700"/>
            <a:ext cx="576262" cy="2174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5373688" y="3860800"/>
            <a:ext cx="576262" cy="2174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 flipV="1">
            <a:off x="4941888" y="3975099"/>
            <a:ext cx="4318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7" name="Rectangle 33"/>
          <p:cNvSpPr>
            <a:spLocks noChangeArrowheads="1"/>
          </p:cNvSpPr>
          <p:nvPr/>
        </p:nvSpPr>
        <p:spPr bwMode="auto">
          <a:xfrm>
            <a:off x="5518150" y="5300663"/>
            <a:ext cx="576263" cy="217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5518150" y="5084763"/>
            <a:ext cx="576263" cy="217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339" name="Rectangle 35"/>
          <p:cNvSpPr>
            <a:spLocks noChangeArrowheads="1"/>
          </p:cNvSpPr>
          <p:nvPr/>
        </p:nvSpPr>
        <p:spPr bwMode="auto">
          <a:xfrm>
            <a:off x="4583113" y="4941888"/>
            <a:ext cx="503237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 flipV="1">
            <a:off x="5086350" y="4941888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6886575" y="4076700"/>
            <a:ext cx="1439863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6526213" y="5084763"/>
            <a:ext cx="576262" cy="301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fr-FR" sz="1400" b="1">
                <a:latin typeface="Times New Roman" pitchFamily="18" charset="0"/>
              </a:rPr>
              <a:t>0035</a:t>
            </a:r>
          </a:p>
        </p:txBody>
      </p:sp>
      <p:sp>
        <p:nvSpPr>
          <p:cNvPr id="98343" name="Rectangle 39"/>
          <p:cNvSpPr>
            <a:spLocks noChangeArrowheads="1"/>
          </p:cNvSpPr>
          <p:nvPr/>
        </p:nvSpPr>
        <p:spPr bwMode="auto">
          <a:xfrm>
            <a:off x="4438650" y="4005263"/>
            <a:ext cx="5032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438650" y="4005263"/>
            <a:ext cx="503238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dirty="0">
                <a:latin typeface="Times New Roman" pitchFamily="18" charset="0"/>
              </a:rPr>
              <a:t>1002</a:t>
            </a:r>
          </a:p>
        </p:txBody>
      </p:sp>
      <p:sp>
        <p:nvSpPr>
          <p:cNvPr id="2" name="Éclair 1"/>
          <p:cNvSpPr/>
          <p:nvPr/>
        </p:nvSpPr>
        <p:spPr>
          <a:xfrm>
            <a:off x="179512" y="3059277"/>
            <a:ext cx="1210154" cy="60642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2"/>
          <p:cNvSpPr txBox="1">
            <a:spLocks/>
          </p:cNvSpPr>
          <p:nvPr/>
        </p:nvSpPr>
        <p:spPr bwMode="auto">
          <a:xfrm>
            <a:off x="643814" y="188640"/>
            <a:ext cx="7772400" cy="72037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4000" smtClean="0"/>
              <a:t>La structure de pile</a:t>
            </a:r>
            <a:endParaRPr lang="fr-FR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92751" y="3940881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fr-FR" dirty="0">
                <a:latin typeface="Times New Roman" pitchFamily="18" charset="0"/>
              </a:rPr>
              <a:t>1002</a:t>
            </a:r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auto">
          <a:xfrm>
            <a:off x="5518150" y="4868863"/>
            <a:ext cx="503238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dirty="0">
                <a:latin typeface="Times New Roman" pitchFamily="18" charset="0"/>
              </a:rPr>
              <a:t>1002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2686 C 0.02465 -0.0625 0.01128 -0.0338 0.025 -0.05209 C 0.0368 -0.06783 0.04479 -0.08612 0.06128 -0.09352 C 0.06632 -0.09306 0.08611 -0.0919 0.09409 -0.08889 C 0.10104 -0.08635 0.10625 -0.08056 0.11302 -0.07755 C 0.11805 -0.05764 0.10781 -0.03936 0.10781 -0.0199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1759 C 0.01025 -0.01944 0.00886 -0.03449 0.00695 -0.03842 C -2.77778E-6 -0.05254 -0.0184 -0.05023 -0.02916 -0.05208 C -0.03958 -0.05138 -0.05 -0.05138 -0.06024 -0.04976 C -0.06389 -0.04907 -0.06753 -0.04768 -0.07048 -0.04513 C -0.07396 -0.04213 -0.0809 -0.03611 -0.0809 -0.03611 C -0.08611 -0.02569 -0.09253 -0.01666 -0.09809 -0.00625 C -0.10017 -0.00254 -0.09809 0.00301 -0.09809 0.00764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98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83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8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C72F57C8-1B50-4F6A-A61F-386706826647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2600325" y="11386"/>
            <a:ext cx="6367463" cy="685800"/>
          </a:xfrm>
          <a:noFill/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fr-FR" sz="2800" dirty="0" smtClean="0"/>
              <a:t>Hiérarchisation des interruptions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006475" y="5230813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006475" y="5446713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006475" y="5662613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006475" y="5878513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006475" y="6094413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006475" y="6310313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03238" y="5230813"/>
            <a:ext cx="539750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latin typeface="Times New Roman" pitchFamily="18" charset="0"/>
              </a:rPr>
              <a:t>1000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1001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1002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1003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1004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1005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1222375" y="5230813"/>
            <a:ext cx="331788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latin typeface="Times New Roman" pitchFamily="18" charset="0"/>
              </a:rPr>
              <a:t>I1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I2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I3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I4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I5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I6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979613" y="6165850"/>
            <a:ext cx="133191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dirty="0">
                <a:latin typeface="Times New Roman" pitchFamily="18" charset="0"/>
              </a:rPr>
              <a:t>Programme X</a:t>
            </a: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>
            <a:off x="179388" y="58054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3562350" y="1341438"/>
            <a:ext cx="647700" cy="2873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2400">
                <a:latin typeface="Times New Roman" pitchFamily="18" charset="0"/>
              </a:rPr>
              <a:t>1002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3614738" y="930275"/>
            <a:ext cx="5016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CO</a:t>
            </a:r>
          </a:p>
        </p:txBody>
      </p:sp>
      <p:sp>
        <p:nvSpPr>
          <p:cNvPr id="99343" name="AutoShape 15"/>
          <p:cNvSpPr>
            <a:spLocks noChangeArrowheads="1"/>
          </p:cNvSpPr>
          <p:nvPr/>
        </p:nvSpPr>
        <p:spPr bwMode="auto">
          <a:xfrm>
            <a:off x="4643438" y="1123950"/>
            <a:ext cx="935037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 dirty="0">
                <a:latin typeface="Times New Roman" pitchFamily="18" charset="0"/>
              </a:rPr>
              <a:t>IRQ 5</a:t>
            </a: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971550" y="333375"/>
            <a:ext cx="136842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971550" y="549275"/>
            <a:ext cx="136842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971550" y="765175"/>
            <a:ext cx="136842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971550" y="981075"/>
            <a:ext cx="136842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971550" y="1196975"/>
            <a:ext cx="136842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971550" y="1412875"/>
            <a:ext cx="136842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971550" y="1630363"/>
            <a:ext cx="136842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971550" y="1847850"/>
            <a:ext cx="136842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971550" y="333375"/>
            <a:ext cx="1023938" cy="179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400" dirty="0">
                <a:latin typeface="Times New Roman" pitchFamily="18" charset="0"/>
              </a:rPr>
              <a:t>IRQ 1     10</a:t>
            </a:r>
          </a:p>
          <a:p>
            <a:pPr eaLnBrk="0" hangingPunct="0"/>
            <a:r>
              <a:rPr lang="fr-FR" sz="1400" dirty="0">
                <a:latin typeface="Times New Roman" pitchFamily="18" charset="0"/>
              </a:rPr>
              <a:t>IRQ 2     20</a:t>
            </a:r>
          </a:p>
          <a:p>
            <a:pPr eaLnBrk="0" hangingPunct="0"/>
            <a:r>
              <a:rPr lang="fr-FR" sz="1400" dirty="0">
                <a:latin typeface="Times New Roman" pitchFamily="18" charset="0"/>
              </a:rPr>
              <a:t>IRQ 3     30</a:t>
            </a:r>
          </a:p>
          <a:p>
            <a:pPr eaLnBrk="0" hangingPunct="0"/>
            <a:r>
              <a:rPr lang="fr-FR" sz="1400" dirty="0">
                <a:latin typeface="Times New Roman" pitchFamily="18" charset="0"/>
              </a:rPr>
              <a:t>IRQ 4     40</a:t>
            </a:r>
          </a:p>
          <a:p>
            <a:pPr eaLnBrk="0" hangingPunct="0"/>
            <a:r>
              <a:rPr lang="fr-FR" sz="1400" dirty="0">
                <a:latin typeface="Times New Roman" pitchFamily="18" charset="0"/>
              </a:rPr>
              <a:t>IRQ 5     50</a:t>
            </a:r>
          </a:p>
          <a:p>
            <a:pPr eaLnBrk="0" hangingPunct="0"/>
            <a:r>
              <a:rPr lang="fr-FR" sz="1400" dirty="0">
                <a:latin typeface="Times New Roman" pitchFamily="18" charset="0"/>
              </a:rPr>
              <a:t>IRQ 6     60</a:t>
            </a:r>
          </a:p>
          <a:p>
            <a:pPr eaLnBrk="0" hangingPunct="0"/>
            <a:r>
              <a:rPr lang="fr-FR" sz="1400" dirty="0">
                <a:latin typeface="Times New Roman" pitchFamily="18" charset="0"/>
              </a:rPr>
              <a:t>IRQ 7     70</a:t>
            </a:r>
          </a:p>
          <a:p>
            <a:pPr eaLnBrk="0" hangingPunct="0"/>
            <a:r>
              <a:rPr lang="fr-FR" sz="1400" dirty="0">
                <a:latin typeface="Times New Roman" pitchFamily="18" charset="0"/>
              </a:rPr>
              <a:t>IRQ 8     80</a:t>
            </a:r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971550" y="2062163"/>
            <a:ext cx="1368425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Routine irq1</a:t>
            </a: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971550" y="2420938"/>
            <a:ext cx="1368425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Routine irq2</a:t>
            </a: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971550" y="2781300"/>
            <a:ext cx="1368425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Routine irq3</a:t>
            </a: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971550" y="3141663"/>
            <a:ext cx="1368425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Routine irq4</a:t>
            </a:r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971550" y="3502025"/>
            <a:ext cx="1368425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Routine irq5</a:t>
            </a:r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971550" y="3862388"/>
            <a:ext cx="1368425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Routine irq6</a:t>
            </a:r>
          </a:p>
        </p:txBody>
      </p:sp>
      <p:sp>
        <p:nvSpPr>
          <p:cNvPr id="99359" name="Rectangle 31"/>
          <p:cNvSpPr>
            <a:spLocks noChangeArrowheads="1"/>
          </p:cNvSpPr>
          <p:nvPr/>
        </p:nvSpPr>
        <p:spPr bwMode="auto">
          <a:xfrm>
            <a:off x="971550" y="4222750"/>
            <a:ext cx="1368425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Routine irq7</a:t>
            </a:r>
          </a:p>
        </p:txBody>
      </p:sp>
      <p:sp>
        <p:nvSpPr>
          <p:cNvPr id="99360" name="Rectangle 32"/>
          <p:cNvSpPr>
            <a:spLocks noChangeArrowheads="1"/>
          </p:cNvSpPr>
          <p:nvPr/>
        </p:nvSpPr>
        <p:spPr bwMode="auto">
          <a:xfrm>
            <a:off x="971550" y="4583113"/>
            <a:ext cx="1368425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Routine irq8</a:t>
            </a:r>
          </a:p>
        </p:txBody>
      </p:sp>
      <p:sp>
        <p:nvSpPr>
          <p:cNvPr id="99361" name="Rectangle 33"/>
          <p:cNvSpPr>
            <a:spLocks noChangeArrowheads="1"/>
          </p:cNvSpPr>
          <p:nvPr/>
        </p:nvSpPr>
        <p:spPr bwMode="auto">
          <a:xfrm>
            <a:off x="395288" y="2060575"/>
            <a:ext cx="504825" cy="301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/>
            <a:r>
              <a:rPr lang="fr-FR" sz="2400">
                <a:latin typeface="Times New Roman" pitchFamily="18" charset="0"/>
              </a:rPr>
              <a:t>10</a:t>
            </a:r>
          </a:p>
          <a:p>
            <a:pPr eaLnBrk="0" hangingPunct="0"/>
            <a:r>
              <a:rPr lang="fr-FR" sz="2400">
                <a:latin typeface="Times New Roman" pitchFamily="18" charset="0"/>
              </a:rPr>
              <a:t>20</a:t>
            </a:r>
          </a:p>
          <a:p>
            <a:pPr eaLnBrk="0" hangingPunct="0"/>
            <a:r>
              <a:rPr lang="fr-FR" sz="2400">
                <a:latin typeface="Times New Roman" pitchFamily="18" charset="0"/>
              </a:rPr>
              <a:t>30</a:t>
            </a:r>
          </a:p>
          <a:p>
            <a:pPr eaLnBrk="0" hangingPunct="0"/>
            <a:r>
              <a:rPr lang="fr-FR" sz="2400">
                <a:latin typeface="Times New Roman" pitchFamily="18" charset="0"/>
              </a:rPr>
              <a:t>40</a:t>
            </a:r>
          </a:p>
          <a:p>
            <a:pPr eaLnBrk="0" hangingPunct="0"/>
            <a:r>
              <a:rPr lang="fr-FR" sz="2400">
                <a:latin typeface="Times New Roman" pitchFamily="18" charset="0"/>
              </a:rPr>
              <a:t>50</a:t>
            </a:r>
          </a:p>
          <a:p>
            <a:pPr eaLnBrk="0" hangingPunct="0"/>
            <a:r>
              <a:rPr lang="fr-FR" sz="2400">
                <a:latin typeface="Times New Roman" pitchFamily="18" charset="0"/>
              </a:rPr>
              <a:t>60</a:t>
            </a:r>
          </a:p>
          <a:p>
            <a:pPr eaLnBrk="0" hangingPunct="0"/>
            <a:r>
              <a:rPr lang="fr-FR" sz="2400">
                <a:latin typeface="Times New Roman" pitchFamily="18" charset="0"/>
              </a:rPr>
              <a:t>70</a:t>
            </a:r>
          </a:p>
          <a:p>
            <a:pPr eaLnBrk="0" hangingPunct="0"/>
            <a:r>
              <a:rPr lang="fr-FR" sz="2400">
                <a:latin typeface="Times New Roman" pitchFamily="18" charset="0"/>
              </a:rPr>
              <a:t>80</a:t>
            </a:r>
          </a:p>
        </p:txBody>
      </p:sp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6011863" y="1700213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 dirty="0">
                <a:latin typeface="Times New Roman" pitchFamily="18" charset="0"/>
              </a:rPr>
              <a:t>1002</a:t>
            </a: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6011863" y="1484313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6011863" y="1268413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6011863" y="1052513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66" name="Rectangle 38"/>
          <p:cNvSpPr>
            <a:spLocks noChangeArrowheads="1"/>
          </p:cNvSpPr>
          <p:nvPr/>
        </p:nvSpPr>
        <p:spPr bwMode="auto">
          <a:xfrm>
            <a:off x="7543800" y="1608138"/>
            <a:ext cx="647700" cy="2873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2400" dirty="0">
                <a:latin typeface="Times New Roman" pitchFamily="18" charset="0"/>
              </a:rPr>
              <a:t>50</a:t>
            </a:r>
          </a:p>
        </p:txBody>
      </p:sp>
      <p:sp>
        <p:nvSpPr>
          <p:cNvPr id="99367" name="Text Box 39"/>
          <p:cNvSpPr txBox="1">
            <a:spLocks noChangeArrowheads="1"/>
          </p:cNvSpPr>
          <p:nvPr/>
        </p:nvSpPr>
        <p:spPr bwMode="auto">
          <a:xfrm>
            <a:off x="7596188" y="1196975"/>
            <a:ext cx="5016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CO</a:t>
            </a:r>
          </a:p>
        </p:txBody>
      </p:sp>
      <p:sp>
        <p:nvSpPr>
          <p:cNvPr id="99368" name="Text Box 40"/>
          <p:cNvSpPr txBox="1">
            <a:spLocks noChangeArrowheads="1"/>
          </p:cNvSpPr>
          <p:nvPr/>
        </p:nvSpPr>
        <p:spPr bwMode="auto">
          <a:xfrm>
            <a:off x="2895600" y="641350"/>
            <a:ext cx="54165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Le processeur exécute le programme X, arrivée de IRQ 5</a:t>
            </a:r>
          </a:p>
        </p:txBody>
      </p:sp>
      <p:sp>
        <p:nvSpPr>
          <p:cNvPr id="99369" name="Rectangle 41"/>
          <p:cNvSpPr>
            <a:spLocks noChangeArrowheads="1"/>
          </p:cNvSpPr>
          <p:nvPr/>
        </p:nvSpPr>
        <p:spPr bwMode="auto">
          <a:xfrm>
            <a:off x="7739063" y="2924175"/>
            <a:ext cx="647700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2400" dirty="0">
                <a:latin typeface="Times New Roman" pitchFamily="18" charset="0"/>
              </a:rPr>
              <a:t>20</a:t>
            </a:r>
          </a:p>
        </p:txBody>
      </p:sp>
      <p:sp>
        <p:nvSpPr>
          <p:cNvPr id="99370" name="Text Box 42"/>
          <p:cNvSpPr txBox="1">
            <a:spLocks noChangeArrowheads="1"/>
          </p:cNvSpPr>
          <p:nvPr/>
        </p:nvSpPr>
        <p:spPr bwMode="auto">
          <a:xfrm>
            <a:off x="7812088" y="2492375"/>
            <a:ext cx="5016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CO</a:t>
            </a:r>
          </a:p>
        </p:txBody>
      </p:sp>
      <p:sp>
        <p:nvSpPr>
          <p:cNvPr id="99371" name="AutoShape 43"/>
          <p:cNvSpPr>
            <a:spLocks noChangeArrowheads="1"/>
          </p:cNvSpPr>
          <p:nvPr/>
        </p:nvSpPr>
        <p:spPr bwMode="auto">
          <a:xfrm>
            <a:off x="4733925" y="2543175"/>
            <a:ext cx="935038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IRQ 2</a:t>
            </a: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6102350" y="3119438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1002</a:t>
            </a:r>
          </a:p>
        </p:txBody>
      </p:sp>
      <p:sp>
        <p:nvSpPr>
          <p:cNvPr id="99373" name="Rectangle 45"/>
          <p:cNvSpPr>
            <a:spLocks noChangeArrowheads="1"/>
          </p:cNvSpPr>
          <p:nvPr/>
        </p:nvSpPr>
        <p:spPr bwMode="auto">
          <a:xfrm>
            <a:off x="6102350" y="2903538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dirty="0">
                <a:latin typeface="Times New Roman" pitchFamily="18" charset="0"/>
              </a:rPr>
              <a:t>55</a:t>
            </a:r>
          </a:p>
        </p:txBody>
      </p:sp>
      <p:sp>
        <p:nvSpPr>
          <p:cNvPr id="99374" name="Rectangle 46"/>
          <p:cNvSpPr>
            <a:spLocks noChangeArrowheads="1"/>
          </p:cNvSpPr>
          <p:nvPr/>
        </p:nvSpPr>
        <p:spPr bwMode="auto">
          <a:xfrm>
            <a:off x="6102350" y="2687638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75" name="Rectangle 47"/>
          <p:cNvSpPr>
            <a:spLocks noChangeArrowheads="1"/>
          </p:cNvSpPr>
          <p:nvPr/>
        </p:nvSpPr>
        <p:spPr bwMode="auto">
          <a:xfrm>
            <a:off x="6102350" y="2471738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76" name="Text Box 48"/>
          <p:cNvSpPr txBox="1">
            <a:spLocks noChangeArrowheads="1"/>
          </p:cNvSpPr>
          <p:nvPr/>
        </p:nvSpPr>
        <p:spPr bwMode="auto">
          <a:xfrm>
            <a:off x="2987675" y="2060575"/>
            <a:ext cx="541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Le processeur exécute le traitant IRQ 5, arrivée de IRQ 2</a:t>
            </a:r>
          </a:p>
        </p:txBody>
      </p:sp>
      <p:sp>
        <p:nvSpPr>
          <p:cNvPr id="99377" name="Rectangle 49"/>
          <p:cNvSpPr>
            <a:spLocks noChangeArrowheads="1"/>
          </p:cNvSpPr>
          <p:nvPr/>
        </p:nvSpPr>
        <p:spPr bwMode="auto">
          <a:xfrm>
            <a:off x="3471863" y="2867025"/>
            <a:ext cx="647700" cy="273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2400">
                <a:latin typeface="Times New Roman" pitchFamily="18" charset="0"/>
              </a:rPr>
              <a:t>55</a:t>
            </a:r>
          </a:p>
        </p:txBody>
      </p:sp>
      <p:sp>
        <p:nvSpPr>
          <p:cNvPr id="99378" name="Text Box 50"/>
          <p:cNvSpPr txBox="1">
            <a:spLocks noChangeArrowheads="1"/>
          </p:cNvSpPr>
          <p:nvPr/>
        </p:nvSpPr>
        <p:spPr bwMode="auto">
          <a:xfrm>
            <a:off x="3490913" y="2492375"/>
            <a:ext cx="5016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CO</a:t>
            </a:r>
          </a:p>
        </p:txBody>
      </p:sp>
      <p:sp>
        <p:nvSpPr>
          <p:cNvPr id="99379" name="Rectangle 51"/>
          <p:cNvSpPr>
            <a:spLocks noChangeArrowheads="1"/>
          </p:cNvSpPr>
          <p:nvPr/>
        </p:nvSpPr>
        <p:spPr bwMode="auto">
          <a:xfrm>
            <a:off x="7812088" y="4508500"/>
            <a:ext cx="647700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fr-FR" sz="2400" dirty="0">
              <a:latin typeface="Times New Roman" pitchFamily="18" charset="0"/>
            </a:endParaRPr>
          </a:p>
        </p:txBody>
      </p:sp>
      <p:sp>
        <p:nvSpPr>
          <p:cNvPr id="99380" name="Text Box 52"/>
          <p:cNvSpPr txBox="1">
            <a:spLocks noChangeArrowheads="1"/>
          </p:cNvSpPr>
          <p:nvPr/>
        </p:nvSpPr>
        <p:spPr bwMode="auto">
          <a:xfrm>
            <a:off x="7885113" y="4076700"/>
            <a:ext cx="5016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CO</a:t>
            </a:r>
          </a:p>
        </p:txBody>
      </p:sp>
      <p:sp>
        <p:nvSpPr>
          <p:cNvPr id="99381" name="Rectangle 53"/>
          <p:cNvSpPr>
            <a:spLocks noChangeArrowheads="1"/>
          </p:cNvSpPr>
          <p:nvPr/>
        </p:nvSpPr>
        <p:spPr bwMode="auto">
          <a:xfrm>
            <a:off x="6175375" y="4703763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1002</a:t>
            </a:r>
          </a:p>
        </p:txBody>
      </p:sp>
      <p:sp>
        <p:nvSpPr>
          <p:cNvPr id="99382" name="Rectangle 54"/>
          <p:cNvSpPr>
            <a:spLocks noChangeArrowheads="1"/>
          </p:cNvSpPr>
          <p:nvPr/>
        </p:nvSpPr>
        <p:spPr bwMode="auto">
          <a:xfrm>
            <a:off x="6175375" y="4487863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9383" name="Rectangle 55"/>
          <p:cNvSpPr>
            <a:spLocks noChangeArrowheads="1"/>
          </p:cNvSpPr>
          <p:nvPr/>
        </p:nvSpPr>
        <p:spPr bwMode="auto">
          <a:xfrm>
            <a:off x="6175375" y="4271963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84" name="Rectangle 56"/>
          <p:cNvSpPr>
            <a:spLocks noChangeArrowheads="1"/>
          </p:cNvSpPr>
          <p:nvPr/>
        </p:nvSpPr>
        <p:spPr bwMode="auto">
          <a:xfrm>
            <a:off x="6175375" y="4056063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85" name="Text Box 57"/>
          <p:cNvSpPr txBox="1">
            <a:spLocks noChangeArrowheads="1"/>
          </p:cNvSpPr>
          <p:nvPr/>
        </p:nvSpPr>
        <p:spPr bwMode="auto">
          <a:xfrm>
            <a:off x="2916238" y="3500438"/>
            <a:ext cx="60515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Le processeur achève le traitant IRQ 2, reprise du traitant IRQ 5</a:t>
            </a:r>
          </a:p>
        </p:txBody>
      </p:sp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5003800" y="4579938"/>
            <a:ext cx="647700" cy="2873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2400">
                <a:latin typeface="Times New Roman" pitchFamily="18" charset="0"/>
              </a:rPr>
              <a:t>29</a:t>
            </a:r>
          </a:p>
        </p:txBody>
      </p:sp>
      <p:sp>
        <p:nvSpPr>
          <p:cNvPr id="99387" name="Text Box 59"/>
          <p:cNvSpPr txBox="1">
            <a:spLocks noChangeArrowheads="1"/>
          </p:cNvSpPr>
          <p:nvPr/>
        </p:nvSpPr>
        <p:spPr bwMode="auto">
          <a:xfrm>
            <a:off x="5076825" y="4148138"/>
            <a:ext cx="5016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CO</a:t>
            </a:r>
          </a:p>
        </p:txBody>
      </p:sp>
      <p:sp>
        <p:nvSpPr>
          <p:cNvPr id="99388" name="Rectangle 60"/>
          <p:cNvSpPr>
            <a:spLocks noChangeArrowheads="1"/>
          </p:cNvSpPr>
          <p:nvPr/>
        </p:nvSpPr>
        <p:spPr bwMode="auto">
          <a:xfrm>
            <a:off x="3367088" y="4775200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1002</a:t>
            </a:r>
          </a:p>
        </p:txBody>
      </p:sp>
      <p:sp>
        <p:nvSpPr>
          <p:cNvPr id="99389" name="Rectangle 61"/>
          <p:cNvSpPr>
            <a:spLocks noChangeArrowheads="1"/>
          </p:cNvSpPr>
          <p:nvPr/>
        </p:nvSpPr>
        <p:spPr bwMode="auto">
          <a:xfrm>
            <a:off x="3367088" y="4559300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dirty="0">
                <a:latin typeface="Times New Roman" pitchFamily="18" charset="0"/>
              </a:rPr>
              <a:t>55</a:t>
            </a:r>
          </a:p>
        </p:txBody>
      </p:sp>
      <p:sp>
        <p:nvSpPr>
          <p:cNvPr id="99390" name="Rectangle 62"/>
          <p:cNvSpPr>
            <a:spLocks noChangeArrowheads="1"/>
          </p:cNvSpPr>
          <p:nvPr/>
        </p:nvSpPr>
        <p:spPr bwMode="auto">
          <a:xfrm>
            <a:off x="3367088" y="4343400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91" name="Rectangle 63"/>
          <p:cNvSpPr>
            <a:spLocks noChangeArrowheads="1"/>
          </p:cNvSpPr>
          <p:nvPr/>
        </p:nvSpPr>
        <p:spPr bwMode="auto">
          <a:xfrm>
            <a:off x="3367088" y="4127500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93" name="Rectangle 65"/>
          <p:cNvSpPr>
            <a:spLocks noChangeArrowheads="1"/>
          </p:cNvSpPr>
          <p:nvPr/>
        </p:nvSpPr>
        <p:spPr bwMode="auto">
          <a:xfrm>
            <a:off x="7883525" y="6165850"/>
            <a:ext cx="647700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fr-FR" sz="2400" dirty="0">
              <a:latin typeface="Times New Roman" pitchFamily="18" charset="0"/>
            </a:endParaRPr>
          </a:p>
        </p:txBody>
      </p:sp>
      <p:sp>
        <p:nvSpPr>
          <p:cNvPr id="99394" name="Text Box 66"/>
          <p:cNvSpPr txBox="1">
            <a:spLocks noChangeArrowheads="1"/>
          </p:cNvSpPr>
          <p:nvPr/>
        </p:nvSpPr>
        <p:spPr bwMode="auto">
          <a:xfrm>
            <a:off x="7956550" y="5734050"/>
            <a:ext cx="5016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CO</a:t>
            </a:r>
          </a:p>
        </p:txBody>
      </p:sp>
      <p:sp>
        <p:nvSpPr>
          <p:cNvPr id="99395" name="Rectangle 67"/>
          <p:cNvSpPr>
            <a:spLocks noChangeArrowheads="1"/>
          </p:cNvSpPr>
          <p:nvPr/>
        </p:nvSpPr>
        <p:spPr bwMode="auto">
          <a:xfrm>
            <a:off x="6246813" y="6361113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fr-FR" sz="1800">
              <a:latin typeface="Times New Roman" pitchFamily="18" charset="0"/>
            </a:endParaRPr>
          </a:p>
        </p:txBody>
      </p:sp>
      <p:sp>
        <p:nvSpPr>
          <p:cNvPr id="99396" name="Rectangle 68"/>
          <p:cNvSpPr>
            <a:spLocks noChangeArrowheads="1"/>
          </p:cNvSpPr>
          <p:nvPr/>
        </p:nvSpPr>
        <p:spPr bwMode="auto">
          <a:xfrm>
            <a:off x="6246813" y="6145213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9397" name="Rectangle 69"/>
          <p:cNvSpPr>
            <a:spLocks noChangeArrowheads="1"/>
          </p:cNvSpPr>
          <p:nvPr/>
        </p:nvSpPr>
        <p:spPr bwMode="auto">
          <a:xfrm>
            <a:off x="6246813" y="5929313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98" name="Rectangle 70"/>
          <p:cNvSpPr>
            <a:spLocks noChangeArrowheads="1"/>
          </p:cNvSpPr>
          <p:nvPr/>
        </p:nvSpPr>
        <p:spPr bwMode="auto">
          <a:xfrm>
            <a:off x="6246813" y="5713413"/>
            <a:ext cx="1008062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399" name="Text Box 71"/>
          <p:cNvSpPr txBox="1">
            <a:spLocks noChangeArrowheads="1"/>
          </p:cNvSpPr>
          <p:nvPr/>
        </p:nvSpPr>
        <p:spPr bwMode="auto">
          <a:xfrm>
            <a:off x="2987675" y="5157788"/>
            <a:ext cx="60579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Le processeur achève le traitant IRQ 5, reprise du programme X</a:t>
            </a:r>
          </a:p>
        </p:txBody>
      </p:sp>
      <p:sp>
        <p:nvSpPr>
          <p:cNvPr id="99400" name="Rectangle 72"/>
          <p:cNvSpPr>
            <a:spLocks noChangeArrowheads="1"/>
          </p:cNvSpPr>
          <p:nvPr/>
        </p:nvSpPr>
        <p:spPr bwMode="auto">
          <a:xfrm>
            <a:off x="5075238" y="6237288"/>
            <a:ext cx="647700" cy="2873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2400">
                <a:latin typeface="Times New Roman" pitchFamily="18" charset="0"/>
              </a:rPr>
              <a:t>59</a:t>
            </a:r>
          </a:p>
        </p:txBody>
      </p:sp>
      <p:sp>
        <p:nvSpPr>
          <p:cNvPr id="99401" name="Text Box 73"/>
          <p:cNvSpPr txBox="1">
            <a:spLocks noChangeArrowheads="1"/>
          </p:cNvSpPr>
          <p:nvPr/>
        </p:nvSpPr>
        <p:spPr bwMode="auto">
          <a:xfrm>
            <a:off x="5148263" y="5805488"/>
            <a:ext cx="5016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CO</a:t>
            </a:r>
          </a:p>
        </p:txBody>
      </p:sp>
      <p:sp>
        <p:nvSpPr>
          <p:cNvPr id="99402" name="Rectangle 74"/>
          <p:cNvSpPr>
            <a:spLocks noChangeArrowheads="1"/>
          </p:cNvSpPr>
          <p:nvPr/>
        </p:nvSpPr>
        <p:spPr bwMode="auto">
          <a:xfrm>
            <a:off x="3438525" y="6432550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fr-FR" sz="1800" dirty="0">
                <a:latin typeface="Times New Roman" pitchFamily="18" charset="0"/>
              </a:rPr>
              <a:t>1002</a:t>
            </a:r>
          </a:p>
        </p:txBody>
      </p:sp>
      <p:sp>
        <p:nvSpPr>
          <p:cNvPr id="99403" name="Rectangle 75"/>
          <p:cNvSpPr>
            <a:spLocks noChangeArrowheads="1"/>
          </p:cNvSpPr>
          <p:nvPr/>
        </p:nvSpPr>
        <p:spPr bwMode="auto">
          <a:xfrm>
            <a:off x="3438525" y="6216650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fr-FR">
              <a:latin typeface="Times New Roman" pitchFamily="18" charset="0"/>
            </a:endParaRPr>
          </a:p>
        </p:txBody>
      </p:sp>
      <p:sp>
        <p:nvSpPr>
          <p:cNvPr id="99404" name="Rectangle 76"/>
          <p:cNvSpPr>
            <a:spLocks noChangeArrowheads="1"/>
          </p:cNvSpPr>
          <p:nvPr/>
        </p:nvSpPr>
        <p:spPr bwMode="auto">
          <a:xfrm>
            <a:off x="3438525" y="6000750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99405" name="Rectangle 77"/>
          <p:cNvSpPr>
            <a:spLocks noChangeArrowheads="1"/>
          </p:cNvSpPr>
          <p:nvPr/>
        </p:nvSpPr>
        <p:spPr bwMode="auto">
          <a:xfrm>
            <a:off x="3438525" y="5784850"/>
            <a:ext cx="1008063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484481" y="442653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fr-FR" dirty="0">
                <a:latin typeface="Times New Roman" pitchFamily="18" charset="0"/>
              </a:rPr>
              <a:t>55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4890" y="63246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fr-FR" dirty="0">
                <a:latin typeface="Times New Roman" pitchFamily="18" charset="0"/>
              </a:rPr>
              <a:t>1002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9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99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787 C 0.00209 -0.01204 0.00538 -0.01551 0.00677 -0.02037 C 0.00729 -0.02222 0.00747 -0.02454 0.00851 -0.02639 C 0.01198 -0.0331 0.01788 -0.03889 0.02188 -0.04468 C 0.02327 -0.04653 0.02396 -0.04931 0.02535 -0.05093 C 0.03073 -0.05764 0.02952 -0.05324 0.03559 -0.05718 C 0.05625 -0.0706 0.04202 -0.06435 0.05417 -0.06921 C 0.06754 -0.06875 0.08125 -0.06829 0.09479 -0.06713 C 0.10729 -0.0662 0.11875 -0.05764 0.13038 -0.05301 C 0.14236 -0.04838 0.15174 -0.0456 0.16077 -0.03472 C 0.1632 -0.02546 0.16667 -0.0169 0.16927 -0.00787 C 0.17118 0.01458 0.17101 0.00555 0.17101 0.01875 " pathEditMode="relative" rAng="0" ptsTypes="fffffffffff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2732 C 0.01632 -0.03519 0.01823 -0.04282 0.02187 -0.05023 C 0.02222 -0.05232 0.02413 -0.06343 0.02535 -0.0662 C 0.03125 -0.0794 0.04635 -0.11273 0.05799 -0.1169 C 0.06719 -0.12014 0.07639 -0.11968 0.08559 -0.12384 C 0.10382 -0.12245 0.1184 -0.12153 0.13559 -0.1169 C 0.14167 -0.11157 0.14601 -0.10995 0.15121 -0.10301 C 0.15521 -0.08681 0.1526 -0.09329 0.15799 -0.08241 C 0.16094 -0.0669 0.15781 -0.04352 0.16667 -0.03171 " pathEditMode="relative" ptsTypes="ffffffff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3" grpId="0" animBg="1"/>
      <p:bldP spid="99371" grpId="0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339C-6FF8-45FF-9906-B60B773A2EC5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744537"/>
          </a:xfrm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Notion d’interruptions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07375" cy="2808288"/>
          </a:xfrm>
        </p:spPr>
        <p:txBody>
          <a:bodyPr/>
          <a:lstStyle/>
          <a:p>
            <a:r>
              <a:rPr lang="fr-FR" sz="2000" smtClean="0">
                <a:latin typeface="Arial" charset="0"/>
                <a:cs typeface="Arial" charset="0"/>
              </a:rPr>
              <a:t>L’exécution d’un programme s’effectue instruction après instruction.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smtClean="0">
                <a:latin typeface="Arial" charset="0"/>
                <a:cs typeface="Arial" charset="0"/>
              </a:rPr>
              <a:t>Une</a:t>
            </a:r>
            <a:r>
              <a:rPr lang="fr-FR" sz="2000" smtClean="0">
                <a:solidFill>
                  <a:srgbClr val="FF3300"/>
                </a:solidFill>
                <a:latin typeface="Arial" charset="0"/>
                <a:cs typeface="Arial" charset="0"/>
              </a:rPr>
              <a:t> interruption</a:t>
            </a:r>
            <a:r>
              <a:rPr lang="fr-FR" sz="2000" smtClean="0">
                <a:latin typeface="Arial" charset="0"/>
                <a:cs typeface="Arial" charset="0"/>
              </a:rPr>
              <a:t> est un mécanisme permettant de stopper l’exécution du programme en cours afin d’aller exécuter une tâche jugée plus prioritaire.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smtClean="0">
                <a:latin typeface="Arial" charset="0"/>
                <a:cs typeface="Arial" charset="0"/>
              </a:rPr>
              <a:t>Une </a:t>
            </a:r>
            <a:r>
              <a:rPr lang="fr-FR" sz="2000" smtClean="0">
                <a:solidFill>
                  <a:srgbClr val="FF3300"/>
                </a:solidFill>
                <a:latin typeface="Arial" charset="0"/>
                <a:cs typeface="Arial" charset="0"/>
              </a:rPr>
              <a:t>interruption </a:t>
            </a:r>
            <a:r>
              <a:rPr lang="fr-FR" sz="2000" smtClean="0">
                <a:latin typeface="Arial" charset="0"/>
                <a:cs typeface="Arial" charset="0"/>
              </a:rPr>
              <a:t>permet de signaler un événement survenu sur la machine et d’exécuter un traitement spécifique (programme de service ou </a:t>
            </a:r>
            <a:r>
              <a:rPr lang="fr-FR" sz="2000" smtClean="0">
                <a:solidFill>
                  <a:srgbClr val="FF3300"/>
                </a:solidFill>
                <a:latin typeface="Arial" charset="0"/>
                <a:cs typeface="Arial" charset="0"/>
              </a:rPr>
              <a:t>routine d’interruption</a:t>
            </a:r>
            <a:r>
              <a:rPr lang="fr-FR" sz="2000" smtClean="0">
                <a:latin typeface="Arial" charset="0"/>
                <a:cs typeface="Arial" charset="0"/>
              </a:rPr>
              <a:t>)  lié à cet événement .</a:t>
            </a:r>
          </a:p>
          <a:p>
            <a:pPr lvl="1">
              <a:buFont typeface="Wingdings" pitchFamily="2" charset="2"/>
              <a:buNone/>
            </a:pPr>
            <a:endParaRPr lang="fr-FR" sz="2000" smtClean="0">
              <a:latin typeface="Arial" charset="0"/>
              <a:cs typeface="Arial" charset="0"/>
            </a:endParaRPr>
          </a:p>
        </p:txBody>
      </p:sp>
      <p:pic>
        <p:nvPicPr>
          <p:cNvPr id="79876" name="Picture 4" descr="MCj04044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6700"/>
            <a:ext cx="180657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 descr="MCj04044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180657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 descr="MCj040438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1152525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258888" y="5734050"/>
            <a:ext cx="135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Elle travaille</a:t>
            </a:r>
          </a:p>
        </p:txBody>
      </p:sp>
      <p:pic>
        <p:nvPicPr>
          <p:cNvPr id="79880" name="Picture 8" descr="MCj035186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24400"/>
            <a:ext cx="107315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987675" y="5516563"/>
            <a:ext cx="132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latin typeface="Times New Roman" pitchFamily="18" charset="0"/>
              </a:rPr>
              <a:t>DRING !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500563" y="5805488"/>
            <a:ext cx="134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Elle répond </a:t>
            </a:r>
          </a:p>
          <a:p>
            <a:pPr eaLnBrk="0" hangingPunct="0"/>
            <a:r>
              <a:rPr lang="fr-FR" sz="1800">
                <a:latin typeface="Times New Roman" pitchFamily="18" charset="0"/>
              </a:rPr>
              <a:t>au téléphone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948488" y="5805488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Elle reprend son</a:t>
            </a:r>
          </a:p>
          <a:p>
            <a:pPr eaLnBrk="0" hangingPunct="0"/>
            <a:r>
              <a:rPr lang="fr-FR" sz="1800">
                <a:latin typeface="Times New Roman" pitchFamily="18" charset="0"/>
              </a:rPr>
              <a:t>travail</a:t>
            </a:r>
          </a:p>
        </p:txBody>
      </p:sp>
      <p:pic>
        <p:nvPicPr>
          <p:cNvPr id="79884" name="Picture 12" descr="MCj035190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81525"/>
            <a:ext cx="7747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 smtClean="0"/>
              <a:t>Le masquage des interruptions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3300"/>
                </a:solidFill>
              </a:rPr>
              <a:t>Une interruption masquée </a:t>
            </a:r>
            <a:r>
              <a:rPr lang="fr-FR" dirty="0"/>
              <a:t>n‘est pas prise en compte par le processeur lorsque celle-ci survient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Deux niveaux de masquage :</a:t>
            </a:r>
          </a:p>
          <a:p>
            <a:pPr lvl="1"/>
            <a:r>
              <a:rPr lang="fr-FR" dirty="0" smtClean="0"/>
              <a:t>Au niveau du processeur</a:t>
            </a:r>
          </a:p>
          <a:p>
            <a:pPr lvl="1"/>
            <a:r>
              <a:rPr lang="fr-FR" dirty="0" smtClean="0"/>
              <a:t>Au niveau du contrôleur</a:t>
            </a:r>
            <a:endParaRPr lang="fr-FR" dirty="0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E2AF-A13B-4349-9098-848C712F61FF}" type="slidenum">
              <a:rPr lang="fr-FR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1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DE849-FC20-405D-8D22-D922FF8FCBF3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89091" name="Rectangle 3"/>
          <p:cNvSpPr>
            <a:spLocks noGrp="1"/>
          </p:cNvSpPr>
          <p:nvPr>
            <p:ph type="body" sz="half" idx="2"/>
          </p:nvPr>
        </p:nvSpPr>
        <p:spPr>
          <a:xfrm>
            <a:off x="4583513" y="1290439"/>
            <a:ext cx="4495800" cy="4114800"/>
          </a:xfrm>
        </p:spPr>
        <p:txBody>
          <a:bodyPr/>
          <a:lstStyle/>
          <a:p>
            <a:r>
              <a:rPr lang="fr-FR" sz="2400" dirty="0" smtClean="0">
                <a:solidFill>
                  <a:srgbClr val="FF3300"/>
                </a:solidFill>
              </a:rPr>
              <a:t>Au niveau du processeur, masquage, démasquage global</a:t>
            </a:r>
            <a:endParaRPr lang="fr-FR" sz="2400" dirty="0" smtClean="0"/>
          </a:p>
          <a:p>
            <a:r>
              <a:rPr lang="fr-FR" sz="2400" dirty="0" smtClean="0">
                <a:solidFill>
                  <a:srgbClr val="FF3300"/>
                </a:solidFill>
              </a:rPr>
              <a:t>EI : </a:t>
            </a:r>
            <a:r>
              <a:rPr lang="fr-FR" sz="2400" dirty="0" err="1" smtClean="0">
                <a:solidFill>
                  <a:srgbClr val="FF3300"/>
                </a:solidFill>
              </a:rPr>
              <a:t>Enable</a:t>
            </a:r>
            <a:r>
              <a:rPr lang="fr-FR" sz="2400" dirty="0" smtClean="0">
                <a:solidFill>
                  <a:srgbClr val="FF3300"/>
                </a:solidFill>
              </a:rPr>
              <a:t> </a:t>
            </a:r>
            <a:r>
              <a:rPr lang="fr-FR" sz="2400" dirty="0" err="1" smtClean="0">
                <a:solidFill>
                  <a:srgbClr val="FF3300"/>
                </a:solidFill>
              </a:rPr>
              <a:t>Interrupt</a:t>
            </a:r>
            <a:endParaRPr lang="fr-FR" sz="2400" dirty="0" smtClean="0">
              <a:solidFill>
                <a:srgbClr val="FF3300"/>
              </a:solidFill>
            </a:endParaRPr>
          </a:p>
          <a:p>
            <a:pPr marL="819150" lvl="1"/>
            <a:r>
              <a:rPr lang="fr-FR" sz="2400" dirty="0" smtClean="0"/>
              <a:t>les interruptions sont démasquées</a:t>
            </a:r>
            <a:endParaRPr lang="fr-FR" sz="2400" dirty="0" smtClean="0">
              <a:solidFill>
                <a:srgbClr val="FF3300"/>
              </a:solidFill>
            </a:endParaRPr>
          </a:p>
          <a:p>
            <a:r>
              <a:rPr lang="fr-FR" sz="2400" dirty="0" smtClean="0">
                <a:solidFill>
                  <a:srgbClr val="FF3300"/>
                </a:solidFill>
              </a:rPr>
              <a:t>DI : </a:t>
            </a:r>
            <a:r>
              <a:rPr lang="fr-FR" sz="2400" dirty="0" err="1" smtClean="0">
                <a:solidFill>
                  <a:srgbClr val="FF3300"/>
                </a:solidFill>
              </a:rPr>
              <a:t>Desable</a:t>
            </a:r>
            <a:r>
              <a:rPr lang="fr-FR" sz="2400" dirty="0" smtClean="0">
                <a:solidFill>
                  <a:srgbClr val="FF3300"/>
                </a:solidFill>
              </a:rPr>
              <a:t> </a:t>
            </a:r>
            <a:r>
              <a:rPr lang="fr-FR" sz="2400" dirty="0" err="1" smtClean="0">
                <a:solidFill>
                  <a:srgbClr val="FF3300"/>
                </a:solidFill>
              </a:rPr>
              <a:t>Interrupt</a:t>
            </a:r>
            <a:endParaRPr lang="fr-FR" sz="2400" dirty="0" smtClean="0">
              <a:solidFill>
                <a:srgbClr val="FF3300"/>
              </a:solidFill>
            </a:endParaRPr>
          </a:p>
          <a:p>
            <a:pPr marL="819150" lvl="1"/>
            <a:r>
              <a:rPr lang="fr-FR" sz="2400" dirty="0" smtClean="0"/>
              <a:t>les interruptions sont masquées</a:t>
            </a:r>
            <a:endParaRPr lang="fr-FR" sz="2400" dirty="0" smtClean="0">
              <a:solidFill>
                <a:srgbClr val="FF3300"/>
              </a:solidFill>
            </a:endParaRPr>
          </a:p>
          <a:p>
            <a:pPr marL="819150" lvl="1"/>
            <a:endParaRPr lang="fr-FR" sz="2400" dirty="0" smtClean="0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81000" y="2089150"/>
            <a:ext cx="2971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762000" y="2089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1143000" y="2089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1524000" y="2089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1905000" y="2089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57200" y="20891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S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819150" y="210978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O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155700" y="2103438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C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1560513" y="21209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Z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202279" y="3501008"/>
            <a:ext cx="46466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dirty="0">
                <a:latin typeface="Times" pitchFamily="18" charset="0"/>
              </a:rPr>
              <a:t>- O : positionné à 1 si </a:t>
            </a:r>
            <a:r>
              <a:rPr lang="fr-FR" dirty="0" err="1">
                <a:latin typeface="Times" pitchFamily="18" charset="0"/>
              </a:rPr>
              <a:t>Overflow</a:t>
            </a:r>
            <a:r>
              <a:rPr lang="fr-FR" dirty="0">
                <a:latin typeface="Times" pitchFamily="18" charset="0"/>
              </a:rPr>
              <a:t>, 0 sinon</a:t>
            </a:r>
          </a:p>
          <a:p>
            <a:pPr eaLnBrk="0" hangingPunct="0"/>
            <a:r>
              <a:rPr lang="fr-FR" dirty="0">
                <a:latin typeface="Times" pitchFamily="18" charset="0"/>
              </a:rPr>
              <a:t>- Z : positionné à 1 si résultat opération nul, 0 sinon</a:t>
            </a:r>
          </a:p>
          <a:p>
            <a:pPr eaLnBrk="0" hangingPunct="0"/>
            <a:r>
              <a:rPr lang="fr-FR" dirty="0">
                <a:latin typeface="Times" pitchFamily="18" charset="0"/>
              </a:rPr>
              <a:t>- C : positionné à 1 si carry, 0 sinon</a:t>
            </a:r>
          </a:p>
          <a:p>
            <a:pPr eaLnBrk="0" hangingPunct="0"/>
            <a:r>
              <a:rPr lang="fr-FR" dirty="0">
                <a:latin typeface="Times" pitchFamily="18" charset="0"/>
              </a:rPr>
              <a:t>- S : positionné à 0 si résultat opération positif, 1 sinon</a:t>
            </a:r>
          </a:p>
          <a:p>
            <a:pPr eaLnBrk="0" hangingPunct="0"/>
            <a:endParaRPr lang="fr-FR" dirty="0">
              <a:latin typeface="Times New Roman" pitchFamily="18" charset="0"/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1966913" y="2108200"/>
            <a:ext cx="252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FF33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2286000" y="2089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304800" y="1524000"/>
            <a:ext cx="366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rgbClr val="FF3300"/>
                </a:solidFill>
                <a:latin typeface="Times New Roman" pitchFamily="18" charset="0"/>
              </a:rPr>
              <a:t>Registre PSW du processeur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517525" y="2636838"/>
            <a:ext cx="3389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Times New Roman" pitchFamily="18" charset="0"/>
              </a:rPr>
              <a:t>I = 1, Interruptions masquées</a:t>
            </a:r>
          </a:p>
          <a:p>
            <a:pPr eaLnBrk="0" hangingPunct="0"/>
            <a:r>
              <a:rPr lang="fr-FR" sz="2000">
                <a:latin typeface="Times New Roman" pitchFamily="18" charset="0"/>
              </a:rPr>
              <a:t>I = 0, Interruptions démasquées</a:t>
            </a:r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468713" y="43576"/>
            <a:ext cx="8229600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Le masquage des interruptions</a:t>
            </a:r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589916" y="4815458"/>
            <a:ext cx="1629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LOAD Im R1 10</a:t>
            </a:r>
          </a:p>
          <a:p>
            <a:r>
              <a:rPr lang="fr-FR" dirty="0" smtClean="0"/>
              <a:t>DI</a:t>
            </a:r>
          </a:p>
          <a:p>
            <a:r>
              <a:rPr lang="fr-FR" dirty="0" smtClean="0"/>
              <a:t>ADD Im R1 20</a:t>
            </a:r>
          </a:p>
          <a:p>
            <a:r>
              <a:rPr lang="fr-FR" dirty="0" smtClean="0"/>
              <a:t>ADD D R1 100</a:t>
            </a:r>
          </a:p>
          <a:p>
            <a:r>
              <a:rPr lang="fr-FR" dirty="0" smtClean="0"/>
              <a:t>ADD I R1 20</a:t>
            </a:r>
          </a:p>
          <a:p>
            <a:r>
              <a:rPr lang="fr-FR" dirty="0" smtClean="0"/>
              <a:t>EI</a:t>
            </a:r>
          </a:p>
          <a:p>
            <a:r>
              <a:rPr lang="fr-FR" dirty="0" smtClean="0"/>
              <a:t>MUL R R1 50</a:t>
            </a:r>
          </a:p>
        </p:txBody>
      </p:sp>
      <p:sp>
        <p:nvSpPr>
          <p:cNvPr id="4" name="Flèche droite 3"/>
          <p:cNvSpPr/>
          <p:nvPr/>
        </p:nvSpPr>
        <p:spPr>
          <a:xfrm flipH="1">
            <a:off x="3641459" y="5405239"/>
            <a:ext cx="94205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16016" y="5384845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attente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2209444" y="5312256"/>
            <a:ext cx="0" cy="637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286000" y="533865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Interruptions</a:t>
            </a:r>
          </a:p>
          <a:p>
            <a:r>
              <a:rPr lang="fr-FR" dirty="0" smtClean="0"/>
              <a:t>masquées</a:t>
            </a:r>
            <a:endParaRPr lang="fr-FR" dirty="0"/>
          </a:p>
        </p:txBody>
      </p:sp>
      <p:sp>
        <p:nvSpPr>
          <p:cNvPr id="28" name="Flèche droite 27"/>
          <p:cNvSpPr/>
          <p:nvPr/>
        </p:nvSpPr>
        <p:spPr>
          <a:xfrm flipH="1">
            <a:off x="2079563" y="6294135"/>
            <a:ext cx="94205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067167" y="6243613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Prise en compte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DE849-FC20-405D-8D22-D922FF8FCBF3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89091" name="Rectangle 3"/>
          <p:cNvSpPr>
            <a:spLocks noGrp="1"/>
          </p:cNvSpPr>
          <p:nvPr>
            <p:ph type="body" sz="half" idx="2"/>
          </p:nvPr>
        </p:nvSpPr>
        <p:spPr>
          <a:xfrm>
            <a:off x="4548534" y="1211986"/>
            <a:ext cx="4495800" cy="1125472"/>
          </a:xfrm>
        </p:spPr>
        <p:txBody>
          <a:bodyPr/>
          <a:lstStyle/>
          <a:p>
            <a:r>
              <a:rPr lang="fr-FR" sz="2400" dirty="0" smtClean="0">
                <a:solidFill>
                  <a:srgbClr val="FF3300"/>
                </a:solidFill>
              </a:rPr>
              <a:t>Au niveau du contrôleur, masquage, démasquage par niveau</a:t>
            </a:r>
            <a:endParaRPr lang="fr-FR" sz="2400" dirty="0" smtClean="0"/>
          </a:p>
          <a:p>
            <a:pPr marL="819150" lvl="1"/>
            <a:endParaRPr lang="fr-FR" sz="2400" dirty="0" smtClean="0"/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468713" y="43576"/>
            <a:ext cx="8229600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Le masquage des interruptions</a:t>
            </a: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5632" y="1511440"/>
            <a:ext cx="3815255" cy="4968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31624"/>
              </p:ext>
            </p:extLst>
          </p:nvPr>
        </p:nvGraphicFramePr>
        <p:xfrm>
          <a:off x="3347864" y="2780928"/>
          <a:ext cx="504056" cy="2926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04056"/>
              </a:tblGrid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2159"/>
              </p:ext>
            </p:extLst>
          </p:nvPr>
        </p:nvGraphicFramePr>
        <p:xfrm>
          <a:off x="683568" y="2780928"/>
          <a:ext cx="455712" cy="2926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55712"/>
              </a:tblGrid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29276"/>
              </p:ext>
            </p:extLst>
          </p:nvPr>
        </p:nvGraphicFramePr>
        <p:xfrm>
          <a:off x="763503" y="5877272"/>
          <a:ext cx="3059512" cy="3708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82439"/>
                <a:gridCol w="382439"/>
                <a:gridCol w="382439"/>
                <a:gridCol w="382439"/>
                <a:gridCol w="382439"/>
                <a:gridCol w="382439"/>
                <a:gridCol w="382439"/>
                <a:gridCol w="38243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3851920" y="2823350"/>
            <a:ext cx="1776199" cy="338554"/>
            <a:chOff x="3851920" y="2823350"/>
            <a:chExt cx="1776199" cy="338554"/>
          </a:xfrm>
        </p:grpSpPr>
        <p:sp>
          <p:nvSpPr>
            <p:cNvPr id="5" name="Flèche vers le bas 4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0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851920" y="3145027"/>
            <a:ext cx="1776199" cy="338554"/>
            <a:chOff x="3851920" y="2823350"/>
            <a:chExt cx="1776199" cy="338554"/>
          </a:xfrm>
        </p:grpSpPr>
        <p:sp>
          <p:nvSpPr>
            <p:cNvPr id="14" name="Flèche vers le bas 13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1</a:t>
              </a:r>
              <a:endParaRPr lang="fr-FR" dirty="0"/>
            </a:p>
          </p:txBody>
        </p:sp>
      </p:grpSp>
      <p:sp>
        <p:nvSpPr>
          <p:cNvPr id="17" name="Flèche vers le bas 16"/>
          <p:cNvSpPr/>
          <p:nvPr/>
        </p:nvSpPr>
        <p:spPr>
          <a:xfrm rot="5400000">
            <a:off x="4297497" y="3230992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937978" y="3529767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2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3868393" y="3905449"/>
            <a:ext cx="1776199" cy="338554"/>
            <a:chOff x="3851920" y="2823350"/>
            <a:chExt cx="1776199" cy="338554"/>
          </a:xfrm>
        </p:grpSpPr>
        <p:sp>
          <p:nvSpPr>
            <p:cNvPr id="22" name="Flèche vers le bas 21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3</a:t>
              </a:r>
              <a:endParaRPr lang="fr-FR" dirty="0"/>
            </a:p>
          </p:txBody>
        </p:sp>
      </p:grpSp>
      <p:sp>
        <p:nvSpPr>
          <p:cNvPr id="25" name="Flèche vers le bas 24"/>
          <p:cNvSpPr/>
          <p:nvPr/>
        </p:nvSpPr>
        <p:spPr>
          <a:xfrm rot="5400000">
            <a:off x="4293877" y="3953905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934358" y="425268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4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3864140" y="4653917"/>
            <a:ext cx="1776199" cy="338554"/>
            <a:chOff x="3851920" y="2823350"/>
            <a:chExt cx="1776199" cy="338554"/>
          </a:xfrm>
        </p:grpSpPr>
        <p:sp>
          <p:nvSpPr>
            <p:cNvPr id="28" name="Flèche vers le bas 27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5</a:t>
              </a:r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864140" y="5029668"/>
            <a:ext cx="1776199" cy="338554"/>
            <a:chOff x="3851920" y="2823350"/>
            <a:chExt cx="1776199" cy="338554"/>
          </a:xfrm>
        </p:grpSpPr>
        <p:sp>
          <p:nvSpPr>
            <p:cNvPr id="31" name="Flèche vers le bas 30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6</a:t>
              </a:r>
              <a:endParaRPr lang="fr-FR" dirty="0"/>
            </a:p>
          </p:txBody>
        </p:sp>
      </p:grpSp>
      <p:sp>
        <p:nvSpPr>
          <p:cNvPr id="34" name="Flèche vers le bas 33"/>
          <p:cNvSpPr/>
          <p:nvPr/>
        </p:nvSpPr>
        <p:spPr>
          <a:xfrm rot="5400000">
            <a:off x="4278186" y="5060116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4918667" y="5358891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7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00505" y="5474162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IMR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3326813" y="2276872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IRR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611560" y="229402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ISR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681191" y="2938621"/>
            <a:ext cx="1224136" cy="2314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Résolveur de priorités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flipH="1">
            <a:off x="2914915" y="3794551"/>
            <a:ext cx="411898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 flipH="1">
            <a:off x="1137665" y="3848557"/>
            <a:ext cx="543523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5171374" flipH="1">
            <a:off x="1989368" y="5238102"/>
            <a:ext cx="595575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 Box 66"/>
          <p:cNvSpPr txBox="1">
            <a:spLocks noChangeArrowheads="1"/>
          </p:cNvSpPr>
          <p:nvPr/>
        </p:nvSpPr>
        <p:spPr bwMode="auto">
          <a:xfrm>
            <a:off x="4906447" y="5869782"/>
            <a:ext cx="40527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dirty="0"/>
              <a:t>IRR : registre des requêtes d’interruptions</a:t>
            </a:r>
          </a:p>
          <a:p>
            <a:r>
              <a:rPr lang="fr-FR" sz="1600" dirty="0"/>
              <a:t>ISR : registre des interruptions en </a:t>
            </a:r>
            <a:r>
              <a:rPr lang="fr-FR" sz="1600" dirty="0" smtClean="0"/>
              <a:t>services</a:t>
            </a:r>
            <a:endParaRPr lang="fr-FR" sz="1600" dirty="0"/>
          </a:p>
          <a:p>
            <a:r>
              <a:rPr lang="fr-FR" sz="1600" dirty="0"/>
              <a:t>IMR : registre des interruptions masquées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446236" y="352976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3452429" y="425268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435379" y="53485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1960786" y="590621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6142786" y="2751287"/>
            <a:ext cx="2816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interruptions 2, 4 et 7 sont délivrées au contrôleur.</a:t>
            </a:r>
          </a:p>
          <a:p>
            <a:r>
              <a:rPr lang="fr-FR" dirty="0" smtClean="0"/>
              <a:t>L’interruption 4 est masquée; elle est ignorée.</a:t>
            </a:r>
          </a:p>
          <a:p>
            <a:r>
              <a:rPr lang="fr-FR" dirty="0" smtClean="0"/>
              <a:t>L’arbitrage se fait entre les interruptions 2 et 7</a:t>
            </a:r>
          </a:p>
          <a:p>
            <a:r>
              <a:rPr lang="fr-FR" dirty="0" smtClean="0"/>
              <a:t>L’interruption 2 entre en service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25373" y="35219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1015977" y="1700808"/>
            <a:ext cx="273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Contrôleur d’interruptions</a:t>
            </a:r>
            <a:endParaRPr lang="fr-FR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1566306" y="4421957"/>
            <a:ext cx="1453905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IRQ 4 masquée</a:t>
            </a:r>
          </a:p>
          <a:p>
            <a:pPr algn="ctr"/>
            <a:r>
              <a:rPr lang="fr-FR" dirty="0" smtClean="0"/>
              <a:t>IRQ 2 en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7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46" grpId="0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DE849-FC20-405D-8D22-D922FF8FCBF3}" type="slidenum">
              <a:rPr lang="fr-FR"/>
              <a:pPr>
                <a:defRPr/>
              </a:pPr>
              <a:t>23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769027" y="1421173"/>
            <a:ext cx="3815255" cy="4968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19656"/>
              </p:ext>
            </p:extLst>
          </p:nvPr>
        </p:nvGraphicFramePr>
        <p:xfrm>
          <a:off x="6731259" y="2690661"/>
          <a:ext cx="504056" cy="2926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04056"/>
              </a:tblGrid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87740"/>
              </p:ext>
            </p:extLst>
          </p:nvPr>
        </p:nvGraphicFramePr>
        <p:xfrm>
          <a:off x="4066963" y="2690661"/>
          <a:ext cx="455712" cy="2926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55712"/>
              </a:tblGrid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63463"/>
              </p:ext>
            </p:extLst>
          </p:nvPr>
        </p:nvGraphicFramePr>
        <p:xfrm>
          <a:off x="4146898" y="5787005"/>
          <a:ext cx="3059512" cy="3708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82439"/>
                <a:gridCol w="382439"/>
                <a:gridCol w="382439"/>
                <a:gridCol w="382439"/>
                <a:gridCol w="382439"/>
                <a:gridCol w="382439"/>
                <a:gridCol w="382439"/>
                <a:gridCol w="38243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7235315" y="2733083"/>
            <a:ext cx="1776199" cy="338554"/>
            <a:chOff x="3851920" y="2823350"/>
            <a:chExt cx="1776199" cy="338554"/>
          </a:xfrm>
        </p:grpSpPr>
        <p:sp>
          <p:nvSpPr>
            <p:cNvPr id="5" name="Flèche vers le bas 4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0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7235315" y="3054760"/>
            <a:ext cx="1776199" cy="338554"/>
            <a:chOff x="3851920" y="2823350"/>
            <a:chExt cx="1776199" cy="338554"/>
          </a:xfrm>
        </p:grpSpPr>
        <p:sp>
          <p:nvSpPr>
            <p:cNvPr id="14" name="Flèche vers le bas 13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1</a:t>
              </a:r>
              <a:endParaRPr lang="fr-FR" dirty="0"/>
            </a:p>
          </p:txBody>
        </p:sp>
      </p:grpSp>
      <p:sp>
        <p:nvSpPr>
          <p:cNvPr id="17" name="Flèche vers le bas 16"/>
          <p:cNvSpPr/>
          <p:nvPr/>
        </p:nvSpPr>
        <p:spPr>
          <a:xfrm rot="5400000">
            <a:off x="7680892" y="3140725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321373" y="343950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2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7251788" y="3815182"/>
            <a:ext cx="1776199" cy="338554"/>
            <a:chOff x="3851920" y="2823350"/>
            <a:chExt cx="1776199" cy="338554"/>
          </a:xfrm>
        </p:grpSpPr>
        <p:sp>
          <p:nvSpPr>
            <p:cNvPr id="22" name="Flèche vers le bas 21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3</a:t>
              </a:r>
              <a:endParaRPr lang="fr-FR" dirty="0"/>
            </a:p>
          </p:txBody>
        </p:sp>
      </p:grpSp>
      <p:sp>
        <p:nvSpPr>
          <p:cNvPr id="25" name="Flèche vers le bas 24"/>
          <p:cNvSpPr/>
          <p:nvPr/>
        </p:nvSpPr>
        <p:spPr>
          <a:xfrm rot="5400000">
            <a:off x="7677272" y="3863638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8317753" y="4162413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4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7247535" y="4563650"/>
            <a:ext cx="1776199" cy="338554"/>
            <a:chOff x="3851920" y="2823350"/>
            <a:chExt cx="1776199" cy="338554"/>
          </a:xfrm>
        </p:grpSpPr>
        <p:sp>
          <p:nvSpPr>
            <p:cNvPr id="28" name="Flèche vers le bas 27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5</a:t>
              </a:r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7247535" y="4939401"/>
            <a:ext cx="1776199" cy="338554"/>
            <a:chOff x="3851920" y="2823350"/>
            <a:chExt cx="1776199" cy="338554"/>
          </a:xfrm>
        </p:grpSpPr>
        <p:sp>
          <p:nvSpPr>
            <p:cNvPr id="31" name="Flèche vers le bas 30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6</a:t>
              </a:r>
              <a:endParaRPr lang="fr-FR" dirty="0"/>
            </a:p>
          </p:txBody>
        </p:sp>
      </p:grpSp>
      <p:sp>
        <p:nvSpPr>
          <p:cNvPr id="34" name="Flèche vers le bas 33"/>
          <p:cNvSpPr/>
          <p:nvPr/>
        </p:nvSpPr>
        <p:spPr>
          <a:xfrm rot="5400000">
            <a:off x="7661581" y="4969849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8302062" y="5268624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7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83900" y="5383895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IMR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6710208" y="218660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IRR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521060" y="271530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ISR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47166" y="2630341"/>
            <a:ext cx="1224136" cy="2478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Résolveur de priorités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flipH="1">
            <a:off x="6298310" y="3704284"/>
            <a:ext cx="411898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 flipH="1">
            <a:off x="4521060" y="3758290"/>
            <a:ext cx="543523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5171374" flipH="1">
            <a:off x="5372763" y="5147835"/>
            <a:ext cx="595575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6829631" y="34395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6818774" y="5258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344181" y="581594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108768" y="34316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4385580" y="6389725"/>
            <a:ext cx="273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Contrôleur d’interruptions</a:t>
            </a:r>
            <a:endParaRPr lang="fr-FR" b="1" dirty="0"/>
          </a:p>
        </p:txBody>
      </p:sp>
      <p:sp>
        <p:nvSpPr>
          <p:cNvPr id="47" name="Rectangle 2"/>
          <p:cNvSpPr txBox="1">
            <a:spLocks/>
          </p:cNvSpPr>
          <p:nvPr/>
        </p:nvSpPr>
        <p:spPr bwMode="auto">
          <a:xfrm>
            <a:off x="468713" y="188640"/>
            <a:ext cx="8229600" cy="93715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Déroulement des interruptions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1610708"/>
            <a:ext cx="1943047" cy="2888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>
            <a:off x="2483768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2834057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3131840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3419872" y="1768840"/>
            <a:ext cx="0" cy="45449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915106" y="1251896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CPU</a:t>
            </a:r>
            <a:endParaRPr lang="fr-FR" b="1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2483768" y="1912807"/>
            <a:ext cx="28539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5337751" y="1912807"/>
            <a:ext cx="6430" cy="50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10800000">
            <a:off x="450860" y="5251852"/>
            <a:ext cx="2032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10800000">
            <a:off x="446280" y="4522487"/>
            <a:ext cx="0" cy="72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3470920" y="1805319"/>
            <a:ext cx="2532430" cy="719840"/>
            <a:chOff x="2483768" y="1988840"/>
            <a:chExt cx="2860413" cy="367042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2483768" y="1988840"/>
              <a:ext cx="28539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5344181" y="1988840"/>
              <a:ext cx="0" cy="3670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Connecteur droit 71"/>
          <p:cNvCxnSpPr/>
          <p:nvPr/>
        </p:nvCxnSpPr>
        <p:spPr>
          <a:xfrm>
            <a:off x="2848428" y="2054330"/>
            <a:ext cx="2551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5405180" y="2054330"/>
            <a:ext cx="0" cy="367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74609" y="2390410"/>
            <a:ext cx="2179954" cy="2939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Logique de contrôle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>
            <a:off x="3131840" y="2206730"/>
            <a:ext cx="2532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5670550" y="2206730"/>
            <a:ext cx="0" cy="214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rot="10800000">
            <a:off x="919419" y="5462289"/>
            <a:ext cx="1914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rot="10800000">
            <a:off x="915105" y="4500964"/>
            <a:ext cx="0" cy="96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e 82"/>
          <p:cNvGrpSpPr/>
          <p:nvPr/>
        </p:nvGrpSpPr>
        <p:grpSpPr>
          <a:xfrm rot="10800000">
            <a:off x="1467314" y="4498809"/>
            <a:ext cx="1664526" cy="1108368"/>
            <a:chOff x="2483768" y="1988840"/>
            <a:chExt cx="2860414" cy="416374"/>
          </a:xfrm>
        </p:grpSpPr>
        <p:cxnSp>
          <p:nvCxnSpPr>
            <p:cNvPr id="84" name="Connecteur droit 83"/>
            <p:cNvCxnSpPr/>
            <p:nvPr/>
          </p:nvCxnSpPr>
          <p:spPr>
            <a:xfrm>
              <a:off x="2483768" y="1988840"/>
              <a:ext cx="28539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10800000" flipH="1" flipV="1">
              <a:off x="5344181" y="1988840"/>
              <a:ext cx="1" cy="416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e 86"/>
          <p:cNvGrpSpPr/>
          <p:nvPr/>
        </p:nvGrpSpPr>
        <p:grpSpPr>
          <a:xfrm flipH="1" flipV="1">
            <a:off x="1791406" y="4469288"/>
            <a:ext cx="1628465" cy="470398"/>
            <a:chOff x="2483768" y="1988840"/>
            <a:chExt cx="2860413" cy="367042"/>
          </a:xfrm>
        </p:grpSpPr>
        <p:cxnSp>
          <p:nvCxnSpPr>
            <p:cNvPr id="88" name="Connecteur droit 87"/>
            <p:cNvCxnSpPr/>
            <p:nvPr/>
          </p:nvCxnSpPr>
          <p:spPr>
            <a:xfrm>
              <a:off x="2483768" y="1988840"/>
              <a:ext cx="28539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5344181" y="1988840"/>
              <a:ext cx="0" cy="3670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251520" y="4108407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</a:t>
            </a:r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626896" y="4108407"/>
            <a:ext cx="63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INTA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>
            <a:off x="1223043" y="412138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EOI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2232257" y="149346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INT</a:t>
            </a:r>
            <a:endParaRPr lang="fr-FR" sz="1200" dirty="0"/>
          </a:p>
        </p:txBody>
      </p:sp>
      <p:sp>
        <p:nvSpPr>
          <p:cNvPr id="94" name="ZoneTexte 93"/>
          <p:cNvSpPr txBox="1"/>
          <p:nvPr/>
        </p:nvSpPr>
        <p:spPr>
          <a:xfrm>
            <a:off x="2571901" y="1528320"/>
            <a:ext cx="524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INTA</a:t>
            </a:r>
            <a:endParaRPr lang="fr-FR" sz="1200" dirty="0"/>
          </a:p>
        </p:txBody>
      </p:sp>
      <p:sp>
        <p:nvSpPr>
          <p:cNvPr id="95" name="ZoneTexte 94"/>
          <p:cNvSpPr txBox="1"/>
          <p:nvPr/>
        </p:nvSpPr>
        <p:spPr>
          <a:xfrm>
            <a:off x="2955849" y="142117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EOI</a:t>
            </a:r>
            <a:endParaRPr lang="fr-FR" sz="1200" dirty="0"/>
          </a:p>
        </p:txBody>
      </p:sp>
      <p:sp>
        <p:nvSpPr>
          <p:cNvPr id="89088" name="ZoneTexte 89087"/>
          <p:cNvSpPr txBox="1"/>
          <p:nvPr/>
        </p:nvSpPr>
        <p:spPr>
          <a:xfrm>
            <a:off x="4634660" y="142117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98" name="ZoneTexte 97"/>
          <p:cNvSpPr txBox="1"/>
          <p:nvPr/>
        </p:nvSpPr>
        <p:spPr>
          <a:xfrm>
            <a:off x="1846899" y="45486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00" name="ZoneTexte 99"/>
          <p:cNvSpPr txBox="1"/>
          <p:nvPr/>
        </p:nvSpPr>
        <p:spPr>
          <a:xfrm>
            <a:off x="417811" y="2469088"/>
            <a:ext cx="168992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Traitement ISR IRQ 2</a:t>
            </a:r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4890188" y="4240484"/>
            <a:ext cx="1453905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IRQ 7, IRQ 2  en attente</a:t>
            </a:r>
          </a:p>
          <a:p>
            <a:pPr algn="ctr"/>
            <a:r>
              <a:rPr lang="fr-FR" dirty="0" smtClean="0"/>
              <a:t>IRQ 2 en service</a:t>
            </a:r>
            <a:endParaRPr lang="fr-FR" dirty="0"/>
          </a:p>
        </p:txBody>
      </p:sp>
      <p:sp>
        <p:nvSpPr>
          <p:cNvPr id="102" name="ZoneTexte 101"/>
          <p:cNvSpPr txBox="1"/>
          <p:nvPr/>
        </p:nvSpPr>
        <p:spPr>
          <a:xfrm>
            <a:off x="4880434" y="2733083"/>
            <a:ext cx="1453905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Interruptions</a:t>
            </a:r>
          </a:p>
          <a:p>
            <a:pPr algn="ctr"/>
            <a:r>
              <a:rPr lang="fr-FR" dirty="0" smtClean="0"/>
              <a:t>Avertir CPU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19840" y="1590450"/>
            <a:ext cx="950901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Arrivée</a:t>
            </a:r>
          </a:p>
          <a:p>
            <a:r>
              <a:rPr lang="fr-FR" dirty="0" smtClean="0"/>
              <a:t>IRQ 2, 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8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6" grpId="0"/>
      <p:bldP spid="50" grpId="0"/>
      <p:bldP spid="74" grpId="0" animBg="1"/>
      <p:bldP spid="86" grpId="0"/>
      <p:bldP spid="90" grpId="0"/>
      <p:bldP spid="93" grpId="0"/>
      <p:bldP spid="94" grpId="0"/>
      <p:bldP spid="89088" grpId="0"/>
      <p:bldP spid="98" grpId="0"/>
      <p:bldP spid="100" grpId="0" animBg="1"/>
      <p:bldP spid="101" grpId="0" animBg="1"/>
      <p:bldP spid="102" grpId="0" animBg="1"/>
      <p:bldP spid="10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DE849-FC20-405D-8D22-D922FF8FCBF3}" type="slidenum">
              <a:rPr lang="fr-FR"/>
              <a:pPr>
                <a:defRPr/>
              </a:pPr>
              <a:t>24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769027" y="1421173"/>
            <a:ext cx="3815255" cy="4968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96259"/>
              </p:ext>
            </p:extLst>
          </p:nvPr>
        </p:nvGraphicFramePr>
        <p:xfrm>
          <a:off x="6731259" y="2690661"/>
          <a:ext cx="504056" cy="2926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04056"/>
              </a:tblGrid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5500"/>
              </p:ext>
            </p:extLst>
          </p:nvPr>
        </p:nvGraphicFramePr>
        <p:xfrm>
          <a:off x="4066963" y="2690661"/>
          <a:ext cx="455712" cy="2926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55712"/>
              </a:tblGrid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59106"/>
              </p:ext>
            </p:extLst>
          </p:nvPr>
        </p:nvGraphicFramePr>
        <p:xfrm>
          <a:off x="4146898" y="5787005"/>
          <a:ext cx="3059512" cy="3708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82439"/>
                <a:gridCol w="382439"/>
                <a:gridCol w="382439"/>
                <a:gridCol w="382439"/>
                <a:gridCol w="382439"/>
                <a:gridCol w="382439"/>
                <a:gridCol w="382439"/>
                <a:gridCol w="38243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7235315" y="2733083"/>
            <a:ext cx="1776199" cy="338554"/>
            <a:chOff x="3851920" y="2823350"/>
            <a:chExt cx="1776199" cy="338554"/>
          </a:xfrm>
        </p:grpSpPr>
        <p:sp>
          <p:nvSpPr>
            <p:cNvPr id="5" name="Flèche vers le bas 4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0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7235315" y="3054760"/>
            <a:ext cx="1776199" cy="338554"/>
            <a:chOff x="3851920" y="2823350"/>
            <a:chExt cx="1776199" cy="338554"/>
          </a:xfrm>
        </p:grpSpPr>
        <p:sp>
          <p:nvSpPr>
            <p:cNvPr id="14" name="Flèche vers le bas 13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1</a:t>
              </a:r>
              <a:endParaRPr lang="fr-FR" dirty="0"/>
            </a:p>
          </p:txBody>
        </p:sp>
      </p:grpSp>
      <p:sp>
        <p:nvSpPr>
          <p:cNvPr id="17" name="Flèche vers le bas 16"/>
          <p:cNvSpPr/>
          <p:nvPr/>
        </p:nvSpPr>
        <p:spPr>
          <a:xfrm rot="5400000">
            <a:off x="7680892" y="3140725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321373" y="343950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2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7251788" y="3815182"/>
            <a:ext cx="1776199" cy="338554"/>
            <a:chOff x="3851920" y="2823350"/>
            <a:chExt cx="1776199" cy="338554"/>
          </a:xfrm>
        </p:grpSpPr>
        <p:sp>
          <p:nvSpPr>
            <p:cNvPr id="22" name="Flèche vers le bas 21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3</a:t>
              </a:r>
              <a:endParaRPr lang="fr-FR" dirty="0"/>
            </a:p>
          </p:txBody>
        </p:sp>
      </p:grpSp>
      <p:sp>
        <p:nvSpPr>
          <p:cNvPr id="25" name="Flèche vers le bas 24"/>
          <p:cNvSpPr/>
          <p:nvPr/>
        </p:nvSpPr>
        <p:spPr>
          <a:xfrm rot="5400000">
            <a:off x="7677272" y="3863638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8317753" y="4162413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4</a:t>
            </a:r>
            <a:endParaRPr lang="fr-FR" dirty="0"/>
          </a:p>
        </p:txBody>
      </p:sp>
      <p:sp>
        <p:nvSpPr>
          <p:cNvPr id="28" name="Flèche vers le bas 27"/>
          <p:cNvSpPr/>
          <p:nvPr/>
        </p:nvSpPr>
        <p:spPr>
          <a:xfrm rot="5400000">
            <a:off x="7661581" y="4264875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302062" y="456365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5</a:t>
            </a:r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7247535" y="4939401"/>
            <a:ext cx="1776199" cy="338554"/>
            <a:chOff x="3851920" y="2823350"/>
            <a:chExt cx="1776199" cy="338554"/>
          </a:xfrm>
        </p:grpSpPr>
        <p:sp>
          <p:nvSpPr>
            <p:cNvPr id="31" name="Flèche vers le bas 30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6</a:t>
              </a:r>
              <a:endParaRPr lang="fr-FR" dirty="0"/>
            </a:p>
          </p:txBody>
        </p:sp>
      </p:grpSp>
      <p:sp>
        <p:nvSpPr>
          <p:cNvPr id="34" name="Flèche vers le bas 33"/>
          <p:cNvSpPr/>
          <p:nvPr/>
        </p:nvSpPr>
        <p:spPr>
          <a:xfrm rot="5400000">
            <a:off x="7661581" y="4969849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8302062" y="5268624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7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83900" y="5383895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IMR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6710208" y="218660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IRR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521060" y="271530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ISR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64586" y="2684347"/>
            <a:ext cx="1224136" cy="2478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Résolveur de priorités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flipH="1">
            <a:off x="6298310" y="3704284"/>
            <a:ext cx="411898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 flipH="1">
            <a:off x="4521060" y="3758290"/>
            <a:ext cx="543523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5171374" flipH="1">
            <a:off x="5372763" y="5147835"/>
            <a:ext cx="595575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6835824" y="452248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6818774" y="5258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344181" y="581594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108768" y="34316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4385580" y="6389725"/>
            <a:ext cx="273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Contrôleur d’interruptions</a:t>
            </a:r>
            <a:endParaRPr lang="fr-FR" b="1" dirty="0"/>
          </a:p>
        </p:txBody>
      </p:sp>
      <p:sp>
        <p:nvSpPr>
          <p:cNvPr id="47" name="Rectangle 2"/>
          <p:cNvSpPr txBox="1">
            <a:spLocks/>
          </p:cNvSpPr>
          <p:nvPr/>
        </p:nvSpPr>
        <p:spPr bwMode="auto">
          <a:xfrm>
            <a:off x="468713" y="188640"/>
            <a:ext cx="8229600" cy="93715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Déroulement des interruptions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4659" y="1610708"/>
            <a:ext cx="1943047" cy="2888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>
            <a:off x="2483768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2834057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3131840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3419872" y="1768840"/>
            <a:ext cx="0" cy="45449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915106" y="1251896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CPU</a:t>
            </a:r>
            <a:endParaRPr lang="fr-FR" b="1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2483768" y="1912807"/>
            <a:ext cx="28539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5337751" y="1912807"/>
            <a:ext cx="6430" cy="50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10800000">
            <a:off x="450860" y="5251852"/>
            <a:ext cx="2032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10800000">
            <a:off x="446280" y="4522487"/>
            <a:ext cx="0" cy="72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3470920" y="1805319"/>
            <a:ext cx="2532430" cy="719840"/>
            <a:chOff x="2483768" y="1988840"/>
            <a:chExt cx="2860413" cy="367042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2483768" y="1988840"/>
              <a:ext cx="28539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5344181" y="1988840"/>
              <a:ext cx="0" cy="3670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Connecteur droit 71"/>
          <p:cNvCxnSpPr/>
          <p:nvPr/>
        </p:nvCxnSpPr>
        <p:spPr>
          <a:xfrm>
            <a:off x="2848428" y="2054330"/>
            <a:ext cx="2551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5405180" y="2054330"/>
            <a:ext cx="0" cy="367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74609" y="2390410"/>
            <a:ext cx="2179954" cy="2939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Logique de contrôle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3131840" y="2206730"/>
            <a:ext cx="2532710" cy="3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5670550" y="2206730"/>
            <a:ext cx="0" cy="214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rot="10800000">
            <a:off x="919419" y="5462289"/>
            <a:ext cx="1914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rot="10800000">
            <a:off x="915105" y="4500964"/>
            <a:ext cx="0" cy="96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rot="10800000">
            <a:off x="1471056" y="5607177"/>
            <a:ext cx="1660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 flipV="1">
            <a:off x="1467314" y="4498809"/>
            <a:ext cx="1" cy="110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/>
          <p:cNvGrpSpPr/>
          <p:nvPr/>
        </p:nvGrpSpPr>
        <p:grpSpPr>
          <a:xfrm flipH="1" flipV="1">
            <a:off x="1791406" y="4469288"/>
            <a:ext cx="1628465" cy="470398"/>
            <a:chOff x="2483768" y="1988840"/>
            <a:chExt cx="2860413" cy="367042"/>
          </a:xfrm>
        </p:grpSpPr>
        <p:cxnSp>
          <p:nvCxnSpPr>
            <p:cNvPr id="88" name="Connecteur droit 87"/>
            <p:cNvCxnSpPr/>
            <p:nvPr/>
          </p:nvCxnSpPr>
          <p:spPr>
            <a:xfrm>
              <a:off x="2483768" y="1988840"/>
              <a:ext cx="28539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5344181" y="1988840"/>
              <a:ext cx="0" cy="3670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251520" y="4108407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</a:t>
            </a:r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626896" y="4108407"/>
            <a:ext cx="63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INTA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>
            <a:off x="1223043" y="412138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EOI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2232257" y="149346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INT</a:t>
            </a:r>
            <a:endParaRPr lang="fr-FR" sz="1200" dirty="0"/>
          </a:p>
        </p:txBody>
      </p:sp>
      <p:sp>
        <p:nvSpPr>
          <p:cNvPr id="94" name="ZoneTexte 93"/>
          <p:cNvSpPr txBox="1"/>
          <p:nvPr/>
        </p:nvSpPr>
        <p:spPr>
          <a:xfrm>
            <a:off x="2571901" y="1528320"/>
            <a:ext cx="524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INTA</a:t>
            </a:r>
            <a:endParaRPr lang="fr-FR" sz="1200" dirty="0"/>
          </a:p>
        </p:txBody>
      </p:sp>
      <p:sp>
        <p:nvSpPr>
          <p:cNvPr id="95" name="ZoneTexte 94"/>
          <p:cNvSpPr txBox="1"/>
          <p:nvPr/>
        </p:nvSpPr>
        <p:spPr>
          <a:xfrm>
            <a:off x="2955849" y="142117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EOI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301071" y="2371591"/>
            <a:ext cx="168992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Traitement ISR IRQ 2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282832" y="3054760"/>
            <a:ext cx="1689929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FIN ISR IRQ 2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4123930" y="45096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2045327" y="48908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96" name="ZoneTexte 95"/>
          <p:cNvSpPr txBox="1"/>
          <p:nvPr/>
        </p:nvSpPr>
        <p:spPr>
          <a:xfrm>
            <a:off x="5039271" y="14414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97" name="ZoneTexte 96"/>
          <p:cNvSpPr txBox="1"/>
          <p:nvPr/>
        </p:nvSpPr>
        <p:spPr>
          <a:xfrm>
            <a:off x="266756" y="1729276"/>
            <a:ext cx="168992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Traitement ISR IRQ 5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4915708" y="4229103"/>
            <a:ext cx="1453905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Priorité IRQ5 &lt; IRQ 2</a:t>
            </a:r>
          </a:p>
          <a:p>
            <a:pPr algn="ctr"/>
            <a:r>
              <a:rPr lang="fr-FR" dirty="0" smtClean="0"/>
              <a:t>IRQ 5 En attente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4890188" y="4229103"/>
            <a:ext cx="1453905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IRQ 5  et IRQ 7 en attente</a:t>
            </a:r>
          </a:p>
          <a:p>
            <a:pPr algn="ctr"/>
            <a:r>
              <a:rPr lang="fr-FR" dirty="0" smtClean="0"/>
              <a:t>IRQ 5 en service</a:t>
            </a:r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7719840" y="1590450"/>
            <a:ext cx="833883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Arrivée</a:t>
            </a:r>
          </a:p>
          <a:p>
            <a:r>
              <a:rPr lang="fr-FR" dirty="0" smtClean="0"/>
              <a:t>IRQ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7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50" grpId="0"/>
      <p:bldP spid="92" grpId="0"/>
      <p:bldP spid="95" grpId="0"/>
      <p:bldP spid="8" grpId="0" animBg="1"/>
      <p:bldP spid="80" grpId="0" animBg="1"/>
      <p:bldP spid="80" grpId="1" animBg="1"/>
      <p:bldP spid="91" grpId="0"/>
      <p:bldP spid="41" grpId="0"/>
      <p:bldP spid="96" grpId="0"/>
      <p:bldP spid="97" grpId="0" animBg="1"/>
      <p:bldP spid="43" grpId="0" animBg="1"/>
      <p:bldP spid="43" grpId="1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DE849-FC20-405D-8D22-D922FF8FCBF3}" type="slidenum">
              <a:rPr lang="fr-FR"/>
              <a:pPr>
                <a:defRPr/>
              </a:pPr>
              <a:t>25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769027" y="1421173"/>
            <a:ext cx="3815255" cy="4968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53036"/>
              </p:ext>
            </p:extLst>
          </p:nvPr>
        </p:nvGraphicFramePr>
        <p:xfrm>
          <a:off x="6731259" y="2690661"/>
          <a:ext cx="504056" cy="2926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04056"/>
              </a:tblGrid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09425"/>
              </p:ext>
            </p:extLst>
          </p:nvPr>
        </p:nvGraphicFramePr>
        <p:xfrm>
          <a:off x="4066963" y="2690661"/>
          <a:ext cx="455712" cy="2926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55712"/>
              </a:tblGrid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45781"/>
              </p:ext>
            </p:extLst>
          </p:nvPr>
        </p:nvGraphicFramePr>
        <p:xfrm>
          <a:off x="4146898" y="5787005"/>
          <a:ext cx="3059512" cy="3708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82439"/>
                <a:gridCol w="382439"/>
                <a:gridCol w="382439"/>
                <a:gridCol w="382439"/>
                <a:gridCol w="382439"/>
                <a:gridCol w="382439"/>
                <a:gridCol w="382439"/>
                <a:gridCol w="38243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7235315" y="2733083"/>
            <a:ext cx="1776199" cy="338554"/>
            <a:chOff x="3851920" y="2823350"/>
            <a:chExt cx="1776199" cy="338554"/>
          </a:xfrm>
        </p:grpSpPr>
        <p:sp>
          <p:nvSpPr>
            <p:cNvPr id="5" name="Flèche vers le bas 4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0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7235315" y="3054760"/>
            <a:ext cx="1776199" cy="338554"/>
            <a:chOff x="3851920" y="2823350"/>
            <a:chExt cx="1776199" cy="338554"/>
          </a:xfrm>
        </p:grpSpPr>
        <p:sp>
          <p:nvSpPr>
            <p:cNvPr id="14" name="Flèche vers le bas 13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1</a:t>
              </a:r>
              <a:endParaRPr lang="fr-FR" dirty="0"/>
            </a:p>
          </p:txBody>
        </p:sp>
      </p:grpSp>
      <p:sp>
        <p:nvSpPr>
          <p:cNvPr id="17" name="Flèche vers le bas 16"/>
          <p:cNvSpPr/>
          <p:nvPr/>
        </p:nvSpPr>
        <p:spPr>
          <a:xfrm rot="5400000">
            <a:off x="7680892" y="3140725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321373" y="343950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2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7251788" y="3815182"/>
            <a:ext cx="1776199" cy="338554"/>
            <a:chOff x="3851920" y="2823350"/>
            <a:chExt cx="1776199" cy="338554"/>
          </a:xfrm>
        </p:grpSpPr>
        <p:sp>
          <p:nvSpPr>
            <p:cNvPr id="22" name="Flèche vers le bas 21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3</a:t>
              </a:r>
              <a:endParaRPr lang="fr-FR" dirty="0"/>
            </a:p>
          </p:txBody>
        </p:sp>
      </p:grpSp>
      <p:sp>
        <p:nvSpPr>
          <p:cNvPr id="25" name="Flèche vers le bas 24"/>
          <p:cNvSpPr/>
          <p:nvPr/>
        </p:nvSpPr>
        <p:spPr>
          <a:xfrm rot="5400000">
            <a:off x="7677272" y="3863638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8317753" y="4162413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4</a:t>
            </a:r>
            <a:endParaRPr lang="fr-FR" dirty="0"/>
          </a:p>
        </p:txBody>
      </p:sp>
      <p:sp>
        <p:nvSpPr>
          <p:cNvPr id="28" name="Flèche vers le bas 27"/>
          <p:cNvSpPr/>
          <p:nvPr/>
        </p:nvSpPr>
        <p:spPr>
          <a:xfrm rot="5400000">
            <a:off x="7661581" y="4264875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302062" y="456365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5</a:t>
            </a:r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7247535" y="4939401"/>
            <a:ext cx="1776199" cy="338554"/>
            <a:chOff x="3851920" y="2823350"/>
            <a:chExt cx="1776199" cy="338554"/>
          </a:xfrm>
        </p:grpSpPr>
        <p:sp>
          <p:nvSpPr>
            <p:cNvPr id="31" name="Flèche vers le bas 30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6</a:t>
              </a:r>
              <a:endParaRPr lang="fr-FR" dirty="0"/>
            </a:p>
          </p:txBody>
        </p:sp>
      </p:grpSp>
      <p:sp>
        <p:nvSpPr>
          <p:cNvPr id="34" name="Flèche vers le bas 33"/>
          <p:cNvSpPr/>
          <p:nvPr/>
        </p:nvSpPr>
        <p:spPr>
          <a:xfrm rot="5400000">
            <a:off x="7661581" y="4969849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8302062" y="5268624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7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83900" y="5383895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IMR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6710208" y="218660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IRR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521060" y="271530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ISR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64586" y="2684347"/>
            <a:ext cx="1224136" cy="2478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Résolveur de priorités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flipH="1">
            <a:off x="6298310" y="3704284"/>
            <a:ext cx="411898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 flipH="1">
            <a:off x="4521060" y="3758290"/>
            <a:ext cx="543523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5171374" flipH="1">
            <a:off x="5372763" y="5147835"/>
            <a:ext cx="595575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6835824" y="452248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6818774" y="5258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344181" y="581594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108768" y="34316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4385580" y="6389725"/>
            <a:ext cx="273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Contrôleur d’interruptions</a:t>
            </a:r>
            <a:endParaRPr lang="fr-FR" b="1" dirty="0"/>
          </a:p>
        </p:txBody>
      </p:sp>
      <p:sp>
        <p:nvSpPr>
          <p:cNvPr id="47" name="Rectangle 2"/>
          <p:cNvSpPr txBox="1">
            <a:spLocks/>
          </p:cNvSpPr>
          <p:nvPr/>
        </p:nvSpPr>
        <p:spPr bwMode="auto">
          <a:xfrm>
            <a:off x="468713" y="188640"/>
            <a:ext cx="8229600" cy="93715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Déroulement des interruptions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4659" y="1610708"/>
            <a:ext cx="1943047" cy="2888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>
            <a:off x="2483768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2834057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3131840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3419872" y="1768840"/>
            <a:ext cx="0" cy="45449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915106" y="1251896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CPU</a:t>
            </a:r>
            <a:endParaRPr lang="fr-FR" b="1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2483768" y="1912807"/>
            <a:ext cx="28539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5337751" y="1912807"/>
            <a:ext cx="6430" cy="50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10800000">
            <a:off x="450860" y="5251852"/>
            <a:ext cx="2032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10800000">
            <a:off x="446280" y="4522487"/>
            <a:ext cx="0" cy="72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3470920" y="1805319"/>
            <a:ext cx="2532430" cy="719840"/>
            <a:chOff x="2483768" y="1988840"/>
            <a:chExt cx="2860413" cy="367042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2483768" y="1988840"/>
              <a:ext cx="28539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5344181" y="1988840"/>
              <a:ext cx="0" cy="3670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Connecteur droit 71"/>
          <p:cNvCxnSpPr/>
          <p:nvPr/>
        </p:nvCxnSpPr>
        <p:spPr>
          <a:xfrm>
            <a:off x="2848428" y="2054330"/>
            <a:ext cx="2551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5405180" y="2054330"/>
            <a:ext cx="0" cy="367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74609" y="2390410"/>
            <a:ext cx="2179954" cy="2939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Logique de contrôle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3131840" y="2206730"/>
            <a:ext cx="2532710" cy="3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5670550" y="2206730"/>
            <a:ext cx="0" cy="214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rot="10800000">
            <a:off x="919419" y="5462289"/>
            <a:ext cx="1914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rot="10800000">
            <a:off x="915105" y="4500964"/>
            <a:ext cx="0" cy="96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rot="10800000">
            <a:off x="1471056" y="5607177"/>
            <a:ext cx="1660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 flipV="1">
            <a:off x="1467314" y="4498809"/>
            <a:ext cx="1" cy="110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/>
          <p:cNvGrpSpPr/>
          <p:nvPr/>
        </p:nvGrpSpPr>
        <p:grpSpPr>
          <a:xfrm flipH="1" flipV="1">
            <a:off x="1791406" y="4469288"/>
            <a:ext cx="1628465" cy="470398"/>
            <a:chOff x="2483768" y="1988840"/>
            <a:chExt cx="2860413" cy="367042"/>
          </a:xfrm>
        </p:grpSpPr>
        <p:cxnSp>
          <p:nvCxnSpPr>
            <p:cNvPr id="88" name="Connecteur droit 87"/>
            <p:cNvCxnSpPr/>
            <p:nvPr/>
          </p:nvCxnSpPr>
          <p:spPr>
            <a:xfrm>
              <a:off x="2483768" y="1988840"/>
              <a:ext cx="28539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5344181" y="1988840"/>
              <a:ext cx="0" cy="3670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251520" y="4108407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</a:t>
            </a:r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626896" y="4108407"/>
            <a:ext cx="63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INTA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>
            <a:off x="1223043" y="412138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EOI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2232257" y="149346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INT</a:t>
            </a:r>
            <a:endParaRPr lang="fr-FR" sz="1200" dirty="0"/>
          </a:p>
        </p:txBody>
      </p:sp>
      <p:sp>
        <p:nvSpPr>
          <p:cNvPr id="94" name="ZoneTexte 93"/>
          <p:cNvSpPr txBox="1"/>
          <p:nvPr/>
        </p:nvSpPr>
        <p:spPr>
          <a:xfrm>
            <a:off x="2571901" y="1528320"/>
            <a:ext cx="524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INTA</a:t>
            </a:r>
            <a:endParaRPr lang="fr-FR" sz="1200" dirty="0"/>
          </a:p>
        </p:txBody>
      </p:sp>
      <p:sp>
        <p:nvSpPr>
          <p:cNvPr id="95" name="ZoneTexte 94"/>
          <p:cNvSpPr txBox="1"/>
          <p:nvPr/>
        </p:nvSpPr>
        <p:spPr>
          <a:xfrm>
            <a:off x="2955849" y="142117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EOI</a:t>
            </a:r>
            <a:endParaRPr lang="fr-FR" sz="1200" dirty="0"/>
          </a:p>
        </p:txBody>
      </p:sp>
      <p:sp>
        <p:nvSpPr>
          <p:cNvPr id="80" name="ZoneTexte 79"/>
          <p:cNvSpPr txBox="1"/>
          <p:nvPr/>
        </p:nvSpPr>
        <p:spPr>
          <a:xfrm>
            <a:off x="282832" y="3054760"/>
            <a:ext cx="1689929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FIN ISR IRQ 2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4123930" y="45096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2045327" y="48908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96" name="ZoneTexte 95"/>
          <p:cNvSpPr txBox="1"/>
          <p:nvPr/>
        </p:nvSpPr>
        <p:spPr>
          <a:xfrm>
            <a:off x="5039271" y="14414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97" name="ZoneTexte 96"/>
          <p:cNvSpPr txBox="1"/>
          <p:nvPr/>
        </p:nvSpPr>
        <p:spPr>
          <a:xfrm>
            <a:off x="266756" y="1729276"/>
            <a:ext cx="168992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Traitement ISR IRQ 5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4915708" y="4229103"/>
            <a:ext cx="1453905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Priorité IRQ5 &lt; IRQ 2</a:t>
            </a:r>
          </a:p>
          <a:p>
            <a:pPr algn="ctr"/>
            <a:r>
              <a:rPr lang="fr-FR" dirty="0" smtClean="0"/>
              <a:t>IRQ 5 En attente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4890188" y="4229103"/>
            <a:ext cx="1453905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IRQ 5  et IRQ 7 en attente</a:t>
            </a:r>
          </a:p>
          <a:p>
            <a:pPr algn="ctr"/>
            <a:r>
              <a:rPr lang="fr-FR" dirty="0" smtClean="0"/>
              <a:t>IRQ 5 en service</a:t>
            </a:r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7719840" y="1590450"/>
            <a:ext cx="721672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Fin</a:t>
            </a:r>
          </a:p>
          <a:p>
            <a:r>
              <a:rPr lang="fr-FR" dirty="0" smtClean="0"/>
              <a:t>IRQ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/>
      <p:bldP spid="50" grpId="0"/>
      <p:bldP spid="92" grpId="0"/>
      <p:bldP spid="95" grpId="0"/>
      <p:bldP spid="80" grpId="0" animBg="1"/>
      <p:bldP spid="80" grpId="1" animBg="1"/>
      <p:bldP spid="91" grpId="0"/>
      <p:bldP spid="41" grpId="0"/>
      <p:bldP spid="96" grpId="0"/>
      <p:bldP spid="97" grpId="0" animBg="1"/>
      <p:bldP spid="43" grpId="1" animBg="1"/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DE849-FC20-405D-8D22-D922FF8FCBF3}" type="slidenum">
              <a:rPr lang="fr-FR"/>
              <a:pPr>
                <a:defRPr/>
              </a:pPr>
              <a:t>26</a:t>
            </a:fld>
            <a:endParaRPr lang="fr-FR"/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468713" y="188640"/>
            <a:ext cx="8229600" cy="93715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Déroulement des interruptions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391" y="1700808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contrôleur d’interruptions reçoit </a:t>
            </a:r>
            <a:r>
              <a:rPr lang="fr-FR" dirty="0" smtClean="0"/>
              <a:t>les signaux </a:t>
            </a:r>
            <a:r>
              <a:rPr lang="fr-FR" dirty="0" err="1" smtClean="0"/>
              <a:t>IRQi</a:t>
            </a:r>
            <a:r>
              <a:rPr lang="fr-FR" dirty="0" smtClean="0"/>
              <a:t> émis par les périphériques sur ses</a:t>
            </a:r>
            <a:r>
              <a:rPr lang="fr-FR" dirty="0"/>
              <a:t> </a:t>
            </a:r>
            <a:r>
              <a:rPr lang="fr-FR" dirty="0" smtClean="0"/>
              <a:t>bornes </a:t>
            </a:r>
            <a:r>
              <a:rPr lang="fr-FR" dirty="0" err="1"/>
              <a:t>IRQi</a:t>
            </a:r>
            <a:r>
              <a:rPr lang="fr-FR" dirty="0"/>
              <a:t>. </a:t>
            </a:r>
            <a:r>
              <a:rPr lang="fr-FR" dirty="0" smtClean="0"/>
              <a:t>Les interruptions reçus sont mémorisées dans le registre IRR. Le contrôleur active le signal INT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/>
              <a:t>Le processeur prend en compte le </a:t>
            </a:r>
            <a:r>
              <a:rPr lang="fr-FR" dirty="0" smtClean="0"/>
              <a:t>signal. Si </a:t>
            </a:r>
            <a:r>
              <a:rPr lang="fr-FR" dirty="0"/>
              <a:t>l’indicateur </a:t>
            </a:r>
            <a:r>
              <a:rPr lang="fr-FR" dirty="0" smtClean="0"/>
              <a:t>I=1 au niveau du registre d’état, le signal </a:t>
            </a:r>
            <a:r>
              <a:rPr lang="fr-FR" dirty="0"/>
              <a:t>est ignoré, sinon, la demande d’interruption est acceptée.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Si </a:t>
            </a:r>
            <a:r>
              <a:rPr lang="fr-FR" dirty="0"/>
              <a:t>la demande est acceptée, le processeur met sa sortie </a:t>
            </a:r>
            <a:r>
              <a:rPr lang="fr-FR" dirty="0" smtClean="0"/>
              <a:t>INTA pour </a:t>
            </a:r>
            <a:r>
              <a:rPr lang="fr-FR" dirty="0"/>
              <a:t>indiquer </a:t>
            </a:r>
            <a:r>
              <a:rPr lang="fr-FR" dirty="0" smtClean="0"/>
              <a:t>au contrôleur </a:t>
            </a:r>
            <a:r>
              <a:rPr lang="fr-FR" dirty="0"/>
              <a:t>qu’il prend en compte sa demande.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En </a:t>
            </a:r>
            <a:r>
              <a:rPr lang="fr-FR" dirty="0"/>
              <a:t>réponse, le contrôleur d’interruption </a:t>
            </a:r>
            <a:r>
              <a:rPr lang="fr-FR" dirty="0" smtClean="0"/>
              <a:t>arbitre les priorités entre les </a:t>
            </a:r>
            <a:r>
              <a:rPr lang="fr-FR" dirty="0" err="1" smtClean="0"/>
              <a:t>IRQs</a:t>
            </a:r>
            <a:r>
              <a:rPr lang="fr-FR" dirty="0" smtClean="0"/>
              <a:t> en attente et place </a:t>
            </a:r>
            <a:r>
              <a:rPr lang="fr-FR" dirty="0"/>
              <a:t>le numéro </a:t>
            </a:r>
            <a:r>
              <a:rPr lang="fr-FR" dirty="0" smtClean="0"/>
              <a:t>de l’interruption </a:t>
            </a:r>
            <a:r>
              <a:rPr lang="fr-FR" dirty="0" err="1" smtClean="0"/>
              <a:t>IRQi</a:t>
            </a:r>
            <a:r>
              <a:rPr lang="fr-FR" dirty="0" smtClean="0"/>
              <a:t> de plus forte priorité sur </a:t>
            </a:r>
            <a:r>
              <a:rPr lang="fr-FR" dirty="0"/>
              <a:t>le bus de données</a:t>
            </a:r>
            <a:r>
              <a:rPr lang="fr-FR" dirty="0" smtClean="0"/>
              <a:t>. Le bit correspondant dans ISR est mis à 1 et remis à 0 dans IRR.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processeur lit le numéro de l’interruption sur le bus </a:t>
            </a:r>
            <a:r>
              <a:rPr lang="fr-FR" dirty="0" smtClean="0"/>
              <a:t>de données </a:t>
            </a:r>
            <a:r>
              <a:rPr lang="fr-FR" dirty="0"/>
              <a:t>et l’utilise pour trouver le vecteur d’interruption (afin </a:t>
            </a:r>
            <a:r>
              <a:rPr lang="fr-FR" dirty="0" smtClean="0"/>
              <a:t>de traiter </a:t>
            </a:r>
            <a:r>
              <a:rPr lang="fr-FR" dirty="0"/>
              <a:t>l’interruption). </a:t>
            </a:r>
            <a:r>
              <a:rPr lang="fr-FR" dirty="0" smtClean="0"/>
              <a:t>Le  </a:t>
            </a:r>
            <a:r>
              <a:rPr lang="fr-FR" dirty="0"/>
              <a:t>processeur </a:t>
            </a:r>
            <a:r>
              <a:rPr lang="fr-FR" dirty="0" smtClean="0"/>
              <a:t>sauvegarde le CO courant sur </a:t>
            </a:r>
            <a:r>
              <a:rPr lang="fr-FR" dirty="0"/>
              <a:t>la pile </a:t>
            </a:r>
            <a:r>
              <a:rPr lang="fr-FR" dirty="0" smtClean="0"/>
              <a:t>et le charge avec l’adresse du traitant </a:t>
            </a:r>
            <a:r>
              <a:rPr lang="fr-FR" dirty="0"/>
              <a:t>d’interruption.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La </a:t>
            </a:r>
            <a:r>
              <a:rPr lang="fr-FR" dirty="0"/>
              <a:t>procédure traitant l’interruption se </a:t>
            </a:r>
            <a:r>
              <a:rPr lang="fr-FR" dirty="0" smtClean="0"/>
              <a:t>déroule. Lorsqu’elle est terminée, le processeur avertit le contrôleur en activant le signal EOI.  Si des interruptions sont en attente, le </a:t>
            </a:r>
            <a:r>
              <a:rPr lang="fr-FR" dirty="0" err="1" smtClean="0"/>
              <a:t>process</a:t>
            </a:r>
            <a:r>
              <a:rPr lang="fr-FR" dirty="0" smtClean="0"/>
              <a:t> reprend.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63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DE849-FC20-405D-8D22-D922FF8FCBF3}" type="slidenum">
              <a:rPr lang="fr-FR"/>
              <a:pPr>
                <a:defRPr/>
              </a:pPr>
              <a:t>27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769027" y="1421173"/>
            <a:ext cx="3815255" cy="4968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97235"/>
              </p:ext>
            </p:extLst>
          </p:nvPr>
        </p:nvGraphicFramePr>
        <p:xfrm>
          <a:off x="6731259" y="2690661"/>
          <a:ext cx="504056" cy="2926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04056"/>
              </a:tblGrid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29447"/>
              </p:ext>
            </p:extLst>
          </p:nvPr>
        </p:nvGraphicFramePr>
        <p:xfrm>
          <a:off x="4066963" y="2690661"/>
          <a:ext cx="455712" cy="2926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55712"/>
              </a:tblGrid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2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29292"/>
              </p:ext>
            </p:extLst>
          </p:nvPr>
        </p:nvGraphicFramePr>
        <p:xfrm>
          <a:off x="4146898" y="5787005"/>
          <a:ext cx="3059512" cy="3708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82439"/>
                <a:gridCol w="382439"/>
                <a:gridCol w="382439"/>
                <a:gridCol w="382439"/>
                <a:gridCol w="382439"/>
                <a:gridCol w="382439"/>
                <a:gridCol w="382439"/>
                <a:gridCol w="38243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7235315" y="2733083"/>
            <a:ext cx="1776199" cy="338554"/>
            <a:chOff x="3851920" y="2823350"/>
            <a:chExt cx="1776199" cy="338554"/>
          </a:xfrm>
        </p:grpSpPr>
        <p:sp>
          <p:nvSpPr>
            <p:cNvPr id="5" name="Flèche vers le bas 4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0</a:t>
              </a:r>
              <a:endParaRPr lang="fr-FR" dirty="0"/>
            </a:p>
          </p:txBody>
        </p:sp>
      </p:grpSp>
      <p:sp>
        <p:nvSpPr>
          <p:cNvPr id="14" name="Flèche vers le bas 13"/>
          <p:cNvSpPr/>
          <p:nvPr/>
        </p:nvSpPr>
        <p:spPr>
          <a:xfrm rot="5400000">
            <a:off x="7649361" y="2755985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289842" y="305476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1</a:t>
            </a:r>
            <a:endParaRPr lang="fr-FR" dirty="0"/>
          </a:p>
        </p:txBody>
      </p:sp>
      <p:sp>
        <p:nvSpPr>
          <p:cNvPr id="17" name="Flèche vers le bas 16"/>
          <p:cNvSpPr/>
          <p:nvPr/>
        </p:nvSpPr>
        <p:spPr>
          <a:xfrm rot="5400000">
            <a:off x="7680892" y="3140725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321373" y="343950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2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7251788" y="3815182"/>
            <a:ext cx="1776199" cy="338554"/>
            <a:chOff x="3851920" y="2823350"/>
            <a:chExt cx="1776199" cy="338554"/>
          </a:xfrm>
        </p:grpSpPr>
        <p:sp>
          <p:nvSpPr>
            <p:cNvPr id="22" name="Flèche vers le bas 21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3</a:t>
              </a:r>
              <a:endParaRPr lang="fr-FR" dirty="0"/>
            </a:p>
          </p:txBody>
        </p:sp>
      </p:grpSp>
      <p:sp>
        <p:nvSpPr>
          <p:cNvPr id="25" name="Flèche vers le bas 24"/>
          <p:cNvSpPr/>
          <p:nvPr/>
        </p:nvSpPr>
        <p:spPr>
          <a:xfrm rot="5400000">
            <a:off x="7677272" y="3863638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8317753" y="4162413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4</a:t>
            </a:r>
            <a:endParaRPr lang="fr-FR" dirty="0"/>
          </a:p>
        </p:txBody>
      </p:sp>
      <p:sp>
        <p:nvSpPr>
          <p:cNvPr id="28" name="Flèche vers le bas 27"/>
          <p:cNvSpPr/>
          <p:nvPr/>
        </p:nvSpPr>
        <p:spPr>
          <a:xfrm rot="5400000">
            <a:off x="7661581" y="4264875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302062" y="456365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5</a:t>
            </a:r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7247535" y="4939401"/>
            <a:ext cx="1776199" cy="338554"/>
            <a:chOff x="3851920" y="2823350"/>
            <a:chExt cx="1776199" cy="338554"/>
          </a:xfrm>
        </p:grpSpPr>
        <p:sp>
          <p:nvSpPr>
            <p:cNvPr id="31" name="Flèche vers le bas 30"/>
            <p:cNvSpPr/>
            <p:nvPr/>
          </p:nvSpPr>
          <p:spPr>
            <a:xfrm rot="5400000">
              <a:off x="4265966" y="2524575"/>
              <a:ext cx="10801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906447" y="28233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IRQ 6</a:t>
              </a:r>
              <a:endParaRPr lang="fr-FR" dirty="0"/>
            </a:p>
          </p:txBody>
        </p:sp>
      </p:grpSp>
      <p:sp>
        <p:nvSpPr>
          <p:cNvPr id="34" name="Flèche vers le bas 33"/>
          <p:cNvSpPr/>
          <p:nvPr/>
        </p:nvSpPr>
        <p:spPr>
          <a:xfrm rot="5400000">
            <a:off x="7661581" y="4969849"/>
            <a:ext cx="10801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8302062" y="5268624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IRQ 7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83900" y="5383895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IMR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6710208" y="218660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IRR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521060" y="271530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ISR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64586" y="2684347"/>
            <a:ext cx="1224136" cy="2478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Résolveur de priorités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flipH="1">
            <a:off x="6298310" y="3704284"/>
            <a:ext cx="411898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 flipH="1">
            <a:off x="4521060" y="3758290"/>
            <a:ext cx="543523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5171374" flipH="1">
            <a:off x="5372763" y="5147835"/>
            <a:ext cx="595575" cy="62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6851245" y="305476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6818774" y="5258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344181" y="581594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126075" y="455226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4385580" y="6389725"/>
            <a:ext cx="273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Contrôleur d’interruptions</a:t>
            </a:r>
            <a:endParaRPr lang="fr-FR" b="1" dirty="0"/>
          </a:p>
        </p:txBody>
      </p:sp>
      <p:sp>
        <p:nvSpPr>
          <p:cNvPr id="47" name="Rectangle 2"/>
          <p:cNvSpPr txBox="1">
            <a:spLocks/>
          </p:cNvSpPr>
          <p:nvPr/>
        </p:nvSpPr>
        <p:spPr bwMode="auto">
          <a:xfrm>
            <a:off x="468713" y="188640"/>
            <a:ext cx="8229600" cy="93715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Déroulement des interruptions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4659" y="1610708"/>
            <a:ext cx="1943047" cy="2888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>
            <a:off x="2483768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2834057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3131840" y="1768840"/>
            <a:ext cx="0" cy="45449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3419872" y="1768840"/>
            <a:ext cx="0" cy="45449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915106" y="1251896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CPU</a:t>
            </a:r>
            <a:endParaRPr lang="fr-FR" b="1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2483768" y="1912807"/>
            <a:ext cx="28539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5337751" y="1912807"/>
            <a:ext cx="6430" cy="50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10800000">
            <a:off x="450860" y="5251852"/>
            <a:ext cx="2032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10800000">
            <a:off x="446280" y="4522487"/>
            <a:ext cx="0" cy="72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3470920" y="1805319"/>
            <a:ext cx="2532430" cy="719840"/>
            <a:chOff x="2483768" y="1988840"/>
            <a:chExt cx="2860413" cy="367042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2483768" y="1988840"/>
              <a:ext cx="28539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5344181" y="1988840"/>
              <a:ext cx="0" cy="3670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Connecteur droit 71"/>
          <p:cNvCxnSpPr/>
          <p:nvPr/>
        </p:nvCxnSpPr>
        <p:spPr>
          <a:xfrm>
            <a:off x="2848428" y="2054330"/>
            <a:ext cx="2551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5405180" y="2054330"/>
            <a:ext cx="0" cy="367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74609" y="2390410"/>
            <a:ext cx="2179954" cy="2939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Logique de contrôle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3131840" y="2206730"/>
            <a:ext cx="2532710" cy="3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5670550" y="2206730"/>
            <a:ext cx="0" cy="214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rot="10800000">
            <a:off x="919419" y="5462289"/>
            <a:ext cx="1914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rot="10800000">
            <a:off x="915105" y="4500964"/>
            <a:ext cx="0" cy="96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rot="10800000">
            <a:off x="1471056" y="5607177"/>
            <a:ext cx="1660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 flipV="1">
            <a:off x="1467314" y="4498809"/>
            <a:ext cx="1" cy="110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/>
          <p:cNvGrpSpPr/>
          <p:nvPr/>
        </p:nvGrpSpPr>
        <p:grpSpPr>
          <a:xfrm flipH="1" flipV="1">
            <a:off x="1791406" y="4469288"/>
            <a:ext cx="1628465" cy="470398"/>
            <a:chOff x="2483768" y="1988840"/>
            <a:chExt cx="2860413" cy="367042"/>
          </a:xfrm>
        </p:grpSpPr>
        <p:cxnSp>
          <p:nvCxnSpPr>
            <p:cNvPr id="88" name="Connecteur droit 87"/>
            <p:cNvCxnSpPr/>
            <p:nvPr/>
          </p:nvCxnSpPr>
          <p:spPr>
            <a:xfrm>
              <a:off x="2483768" y="1988840"/>
              <a:ext cx="28539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5344181" y="1988840"/>
              <a:ext cx="0" cy="3670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251520" y="4108407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</a:t>
            </a:r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626896" y="4108407"/>
            <a:ext cx="63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INTA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>
            <a:off x="1223043" y="412138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EOI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2232257" y="149346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INT</a:t>
            </a:r>
            <a:endParaRPr lang="fr-FR" sz="1200" dirty="0"/>
          </a:p>
        </p:txBody>
      </p:sp>
      <p:sp>
        <p:nvSpPr>
          <p:cNvPr id="94" name="ZoneTexte 93"/>
          <p:cNvSpPr txBox="1"/>
          <p:nvPr/>
        </p:nvSpPr>
        <p:spPr>
          <a:xfrm>
            <a:off x="2571901" y="1528320"/>
            <a:ext cx="524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INTA</a:t>
            </a:r>
            <a:endParaRPr lang="fr-FR" sz="1200" dirty="0"/>
          </a:p>
        </p:txBody>
      </p:sp>
      <p:sp>
        <p:nvSpPr>
          <p:cNvPr id="95" name="ZoneTexte 94"/>
          <p:cNvSpPr txBox="1"/>
          <p:nvPr/>
        </p:nvSpPr>
        <p:spPr>
          <a:xfrm>
            <a:off x="2955849" y="142117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EOI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301071" y="2371591"/>
            <a:ext cx="168992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Traitement ISR IRQ 5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4124645" y="307234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2045327" y="48908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6" name="ZoneTexte 95"/>
          <p:cNvSpPr txBox="1"/>
          <p:nvPr/>
        </p:nvSpPr>
        <p:spPr>
          <a:xfrm>
            <a:off x="5039271" y="14414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7" name="ZoneTexte 96"/>
          <p:cNvSpPr txBox="1"/>
          <p:nvPr/>
        </p:nvSpPr>
        <p:spPr>
          <a:xfrm>
            <a:off x="266756" y="1729276"/>
            <a:ext cx="168992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Traitement ISR IRQ 1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4949701" y="4229103"/>
            <a:ext cx="1453905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IRQ 1 plus prioritaire que IRQ 5</a:t>
            </a:r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301071" y="3089617"/>
            <a:ext cx="168992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Suspension  ISR IRQ 5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7864430" y="1573570"/>
            <a:ext cx="833883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Arrivée</a:t>
            </a:r>
          </a:p>
          <a:p>
            <a:r>
              <a:rPr lang="fr-FR" dirty="0" smtClean="0"/>
              <a:t>IRQ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2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" grpId="0" animBg="1"/>
      <p:bldP spid="91" grpId="0"/>
      <p:bldP spid="41" grpId="0"/>
      <p:bldP spid="96" grpId="0"/>
      <p:bldP spid="97" grpId="0" animBg="1"/>
      <p:bldP spid="99" grpId="0" animBg="1"/>
      <p:bldP spid="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12355"/>
            <a:ext cx="3946525" cy="744920"/>
          </a:xfrm>
          <a:noFill/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Les Interruptions matérielles</a:t>
            </a:r>
            <a:br>
              <a:rPr lang="fr-FR" sz="2000" b="1" dirty="0" smtClean="0">
                <a:latin typeface="Arial" pitchFamily="34" charset="0"/>
                <a:cs typeface="Arial" pitchFamily="34" charset="0"/>
              </a:rPr>
            </a:b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asynchrones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317500" y="2349500"/>
            <a:ext cx="1270000" cy="838200"/>
            <a:chOff x="200" y="1112"/>
            <a:chExt cx="800" cy="528"/>
          </a:xfrm>
        </p:grpSpPr>
        <p:sp>
          <p:nvSpPr>
            <p:cNvPr id="38969" name="Line 4"/>
            <p:cNvSpPr>
              <a:spLocks noChangeShapeType="1"/>
            </p:cNvSpPr>
            <p:nvPr/>
          </p:nvSpPr>
          <p:spPr bwMode="auto">
            <a:xfrm flipV="1">
              <a:off x="200" y="1119"/>
              <a:ext cx="324" cy="1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0" name="Line 5"/>
            <p:cNvSpPr>
              <a:spLocks noChangeShapeType="1"/>
            </p:cNvSpPr>
            <p:nvPr/>
          </p:nvSpPr>
          <p:spPr bwMode="auto">
            <a:xfrm>
              <a:off x="540" y="1112"/>
              <a:ext cx="188" cy="48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1" name="Line 6"/>
            <p:cNvSpPr>
              <a:spLocks noChangeShapeType="1"/>
            </p:cNvSpPr>
            <p:nvPr/>
          </p:nvSpPr>
          <p:spPr bwMode="auto">
            <a:xfrm flipV="1">
              <a:off x="744" y="1349"/>
              <a:ext cx="256" cy="2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0" y="3429000"/>
            <a:ext cx="1463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fr-FR" b="1">
                <a:latin typeface="Arial" charset="0"/>
              </a:rPr>
              <a:t>Interruption</a:t>
            </a:r>
          </a:p>
          <a:p>
            <a:pPr algn="ctr" defTabSz="762000"/>
            <a:r>
              <a:rPr lang="fr-FR" b="1">
                <a:latin typeface="Arial" charset="0"/>
              </a:rPr>
              <a:t>n°3</a:t>
            </a:r>
          </a:p>
        </p:txBody>
      </p:sp>
      <p:sp>
        <p:nvSpPr>
          <p:cNvPr id="38917" name="Line 8"/>
          <p:cNvSpPr>
            <a:spLocks noChangeShapeType="1"/>
          </p:cNvSpPr>
          <p:nvPr/>
        </p:nvSpPr>
        <p:spPr bwMode="auto">
          <a:xfrm>
            <a:off x="2286000" y="3581400"/>
            <a:ext cx="2925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8" name="Line 9"/>
          <p:cNvSpPr>
            <a:spLocks noChangeShapeType="1"/>
          </p:cNvSpPr>
          <p:nvPr/>
        </p:nvSpPr>
        <p:spPr bwMode="auto">
          <a:xfrm>
            <a:off x="1905000" y="5410200"/>
            <a:ext cx="327025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>
            <a:off x="2209800" y="2825750"/>
            <a:ext cx="0" cy="2984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20" name="Rectangle 11"/>
          <p:cNvSpPr>
            <a:spLocks noChangeArrowheads="1"/>
          </p:cNvSpPr>
          <p:nvPr/>
        </p:nvSpPr>
        <p:spPr bwMode="auto">
          <a:xfrm>
            <a:off x="5541963" y="4368800"/>
            <a:ext cx="1824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>
                <a:solidFill>
                  <a:srgbClr val="FF3300"/>
                </a:solidFill>
                <a:latin typeface="Arial" charset="0"/>
              </a:rPr>
              <a:t>Traitement IRQ</a:t>
            </a:r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5257800" y="3886200"/>
            <a:ext cx="0" cy="187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22" name="Rectangle 13"/>
          <p:cNvSpPr>
            <a:spLocks noChangeArrowheads="1"/>
          </p:cNvSpPr>
          <p:nvPr/>
        </p:nvSpPr>
        <p:spPr bwMode="auto">
          <a:xfrm>
            <a:off x="5541963" y="3911600"/>
            <a:ext cx="688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/>
              <a:t>0017</a:t>
            </a:r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1046163" y="2463800"/>
            <a:ext cx="688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/>
              <a:t>1002</a:t>
            </a:r>
          </a:p>
        </p:txBody>
      </p:sp>
      <p:sp>
        <p:nvSpPr>
          <p:cNvPr id="38924" name="Rectangle 15"/>
          <p:cNvSpPr>
            <a:spLocks noChangeArrowheads="1"/>
          </p:cNvSpPr>
          <p:nvPr/>
        </p:nvSpPr>
        <p:spPr bwMode="auto">
          <a:xfrm>
            <a:off x="609600" y="5105400"/>
            <a:ext cx="688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/>
              <a:t>1002</a:t>
            </a:r>
          </a:p>
        </p:txBody>
      </p:sp>
      <p:sp>
        <p:nvSpPr>
          <p:cNvPr id="38925" name="Text Box 16"/>
          <p:cNvSpPr txBox="1">
            <a:spLocks noChangeArrowheads="1"/>
          </p:cNvSpPr>
          <p:nvPr/>
        </p:nvSpPr>
        <p:spPr bwMode="auto">
          <a:xfrm>
            <a:off x="250825" y="1652588"/>
            <a:ext cx="1617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600">
                <a:latin typeface="Arial" charset="0"/>
              </a:rPr>
              <a:t>Mode utilisateur</a:t>
            </a:r>
          </a:p>
          <a:p>
            <a:pPr eaLnBrk="1" hangingPunct="1"/>
            <a:r>
              <a:rPr lang="fr-FR" sz="1600">
                <a:latin typeface="Arial" charset="0"/>
              </a:rPr>
              <a:t>Programme</a:t>
            </a:r>
          </a:p>
        </p:txBody>
      </p:sp>
      <p:sp>
        <p:nvSpPr>
          <p:cNvPr id="38926" name="Text Box 17"/>
          <p:cNvSpPr txBox="1">
            <a:spLocks noChangeArrowheads="1"/>
          </p:cNvSpPr>
          <p:nvPr/>
        </p:nvSpPr>
        <p:spPr bwMode="auto">
          <a:xfrm>
            <a:off x="5410200" y="34290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2000">
                <a:latin typeface="Arial" charset="0"/>
              </a:rPr>
              <a:t>Traitant d'IRQ n°3</a:t>
            </a:r>
          </a:p>
        </p:txBody>
      </p:sp>
      <p:sp>
        <p:nvSpPr>
          <p:cNvPr id="38927" name="Freeform 18"/>
          <p:cNvSpPr>
            <a:spLocks/>
          </p:cNvSpPr>
          <p:nvPr/>
        </p:nvSpPr>
        <p:spPr bwMode="auto">
          <a:xfrm>
            <a:off x="1697038" y="2309813"/>
            <a:ext cx="288925" cy="582612"/>
          </a:xfrm>
          <a:custGeom>
            <a:avLst/>
            <a:gdLst>
              <a:gd name="T0" fmla="*/ 0 w 182"/>
              <a:gd name="T1" fmla="*/ 30241849 h 367"/>
              <a:gd name="T2" fmla="*/ 425907200 w 182"/>
              <a:gd name="T3" fmla="*/ 113406140 h 367"/>
              <a:gd name="T4" fmla="*/ 234375325 w 182"/>
              <a:gd name="T5" fmla="*/ 456147096 h 367"/>
              <a:gd name="T6" fmla="*/ 123488450 w 182"/>
              <a:gd name="T7" fmla="*/ 579635440 h 367"/>
              <a:gd name="T8" fmla="*/ 151209375 w 182"/>
              <a:gd name="T9" fmla="*/ 786288075 h 367"/>
              <a:gd name="T10" fmla="*/ 206652813 w 182"/>
              <a:gd name="T11" fmla="*/ 869452366 h 367"/>
              <a:gd name="T12" fmla="*/ 246975313 w 182"/>
              <a:gd name="T13" fmla="*/ 924895756 h 3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" h="367">
                <a:moveTo>
                  <a:pt x="0" y="12"/>
                </a:moveTo>
                <a:cubicBezTo>
                  <a:pt x="35" y="14"/>
                  <a:pt x="140" y="0"/>
                  <a:pt x="169" y="45"/>
                </a:cubicBezTo>
                <a:cubicBezTo>
                  <a:pt x="164" y="142"/>
                  <a:pt x="182" y="167"/>
                  <a:pt x="93" y="181"/>
                </a:cubicBezTo>
                <a:cubicBezTo>
                  <a:pt x="72" y="194"/>
                  <a:pt x="58" y="207"/>
                  <a:pt x="49" y="230"/>
                </a:cubicBezTo>
                <a:cubicBezTo>
                  <a:pt x="51" y="257"/>
                  <a:pt x="47" y="288"/>
                  <a:pt x="60" y="312"/>
                </a:cubicBezTo>
                <a:cubicBezTo>
                  <a:pt x="66" y="324"/>
                  <a:pt x="82" y="345"/>
                  <a:pt x="82" y="345"/>
                </a:cubicBezTo>
                <a:cubicBezTo>
                  <a:pt x="88" y="365"/>
                  <a:pt x="82" y="358"/>
                  <a:pt x="98" y="36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28" name="Freeform 19"/>
          <p:cNvSpPr>
            <a:spLocks/>
          </p:cNvSpPr>
          <p:nvPr/>
        </p:nvSpPr>
        <p:spPr bwMode="auto">
          <a:xfrm>
            <a:off x="1371600" y="5410200"/>
            <a:ext cx="357188" cy="876300"/>
          </a:xfrm>
          <a:custGeom>
            <a:avLst/>
            <a:gdLst>
              <a:gd name="T0" fmla="*/ 0 w 225"/>
              <a:gd name="T1" fmla="*/ 12601575 h 552"/>
              <a:gd name="T2" fmla="*/ 564515790 w 225"/>
              <a:gd name="T3" fmla="*/ 52924075 h 552"/>
              <a:gd name="T4" fmla="*/ 536794826 w 225"/>
              <a:gd name="T5" fmla="*/ 451108763 h 552"/>
              <a:gd name="T6" fmla="*/ 246975658 w 225"/>
              <a:gd name="T7" fmla="*/ 645160000 h 552"/>
              <a:gd name="T8" fmla="*/ 178932138 w 225"/>
              <a:gd name="T9" fmla="*/ 836691875 h 552"/>
              <a:gd name="T10" fmla="*/ 219254694 w 225"/>
              <a:gd name="T11" fmla="*/ 1179433125 h 552"/>
              <a:gd name="T12" fmla="*/ 289819168 w 225"/>
              <a:gd name="T13" fmla="*/ 1345763438 h 552"/>
              <a:gd name="T14" fmla="*/ 330141725 w 225"/>
              <a:gd name="T15" fmla="*/ 1373485950 h 5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5" h="552">
                <a:moveTo>
                  <a:pt x="0" y="5"/>
                </a:moveTo>
                <a:cubicBezTo>
                  <a:pt x="68" y="7"/>
                  <a:pt x="154" y="0"/>
                  <a:pt x="224" y="21"/>
                </a:cubicBezTo>
                <a:cubicBezTo>
                  <a:pt x="220" y="74"/>
                  <a:pt x="225" y="128"/>
                  <a:pt x="213" y="179"/>
                </a:cubicBezTo>
                <a:cubicBezTo>
                  <a:pt x="208" y="202"/>
                  <a:pt x="126" y="242"/>
                  <a:pt x="98" y="256"/>
                </a:cubicBezTo>
                <a:cubicBezTo>
                  <a:pt x="82" y="279"/>
                  <a:pt x="77" y="305"/>
                  <a:pt x="71" y="332"/>
                </a:cubicBezTo>
                <a:cubicBezTo>
                  <a:pt x="74" y="376"/>
                  <a:pt x="74" y="425"/>
                  <a:pt x="87" y="468"/>
                </a:cubicBezTo>
                <a:cubicBezTo>
                  <a:pt x="91" y="483"/>
                  <a:pt x="104" y="523"/>
                  <a:pt x="115" y="534"/>
                </a:cubicBezTo>
                <a:cubicBezTo>
                  <a:pt x="133" y="552"/>
                  <a:pt x="131" y="529"/>
                  <a:pt x="131" y="54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>
            <a:off x="4572000" y="2057400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30" name="Rectangle 21"/>
          <p:cNvSpPr>
            <a:spLocks noChangeArrowheads="1"/>
          </p:cNvSpPr>
          <p:nvPr/>
        </p:nvSpPr>
        <p:spPr bwMode="auto">
          <a:xfrm>
            <a:off x="7381875" y="371475"/>
            <a:ext cx="1525588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31" name="Line 23"/>
          <p:cNvSpPr>
            <a:spLocks noChangeShapeType="1"/>
          </p:cNvSpPr>
          <p:nvPr/>
        </p:nvSpPr>
        <p:spPr bwMode="auto">
          <a:xfrm>
            <a:off x="5705475" y="1743075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32" name="Line 24"/>
          <p:cNvSpPr>
            <a:spLocks noChangeShapeType="1"/>
          </p:cNvSpPr>
          <p:nvPr/>
        </p:nvSpPr>
        <p:spPr bwMode="auto">
          <a:xfrm>
            <a:off x="8067675" y="174307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33" name="Text Box 25"/>
          <p:cNvSpPr txBox="1">
            <a:spLocks noChangeArrowheads="1"/>
          </p:cNvSpPr>
          <p:nvPr/>
        </p:nvSpPr>
        <p:spPr bwMode="auto">
          <a:xfrm>
            <a:off x="7366000" y="382588"/>
            <a:ext cx="1339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IRQ 3	0017</a:t>
            </a:r>
          </a:p>
        </p:txBody>
      </p:sp>
      <p:sp>
        <p:nvSpPr>
          <p:cNvPr id="38934" name="Text Box 26"/>
          <p:cNvSpPr txBox="1">
            <a:spLocks noChangeArrowheads="1"/>
          </p:cNvSpPr>
          <p:nvPr/>
        </p:nvSpPr>
        <p:spPr bwMode="auto">
          <a:xfrm>
            <a:off x="6696075" y="82867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0017</a:t>
            </a:r>
          </a:p>
        </p:txBody>
      </p:sp>
      <p:sp>
        <p:nvSpPr>
          <p:cNvPr id="38935" name="Text Box 27"/>
          <p:cNvSpPr txBox="1">
            <a:spLocks noChangeArrowheads="1"/>
          </p:cNvSpPr>
          <p:nvPr/>
        </p:nvSpPr>
        <p:spPr bwMode="auto">
          <a:xfrm>
            <a:off x="6696075" y="136207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1002</a:t>
            </a:r>
          </a:p>
        </p:txBody>
      </p:sp>
      <p:sp>
        <p:nvSpPr>
          <p:cNvPr id="38936" name="Text Box 28"/>
          <p:cNvSpPr txBox="1">
            <a:spLocks noChangeArrowheads="1"/>
          </p:cNvSpPr>
          <p:nvPr/>
        </p:nvSpPr>
        <p:spPr bwMode="auto">
          <a:xfrm>
            <a:off x="7612063" y="831850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traitant IRQ3</a:t>
            </a:r>
          </a:p>
        </p:txBody>
      </p:sp>
      <p:sp>
        <p:nvSpPr>
          <p:cNvPr id="38937" name="Rectangle 29"/>
          <p:cNvSpPr>
            <a:spLocks noChangeArrowheads="1"/>
          </p:cNvSpPr>
          <p:nvPr/>
        </p:nvSpPr>
        <p:spPr bwMode="auto">
          <a:xfrm>
            <a:off x="7381875" y="676275"/>
            <a:ext cx="1525588" cy="155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38" name="Rectangle 30"/>
          <p:cNvSpPr>
            <a:spLocks noChangeArrowheads="1"/>
          </p:cNvSpPr>
          <p:nvPr/>
        </p:nvSpPr>
        <p:spPr bwMode="auto">
          <a:xfrm>
            <a:off x="7381875" y="1133475"/>
            <a:ext cx="1525588" cy="155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39" name="Rectangle 31"/>
          <p:cNvSpPr>
            <a:spLocks noChangeArrowheads="1"/>
          </p:cNvSpPr>
          <p:nvPr/>
        </p:nvSpPr>
        <p:spPr bwMode="auto">
          <a:xfrm>
            <a:off x="7381875" y="1590675"/>
            <a:ext cx="1525588" cy="155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40" name="Text Box 32"/>
          <p:cNvSpPr txBox="1">
            <a:spLocks noChangeArrowheads="1"/>
          </p:cNvSpPr>
          <p:nvPr/>
        </p:nvSpPr>
        <p:spPr bwMode="auto">
          <a:xfrm>
            <a:off x="7458075" y="1285875"/>
            <a:ext cx="110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Programme</a:t>
            </a:r>
          </a:p>
        </p:txBody>
      </p:sp>
      <p:sp>
        <p:nvSpPr>
          <p:cNvPr id="38941" name="Text Box 33"/>
          <p:cNvSpPr txBox="1">
            <a:spLocks noChangeArrowheads="1"/>
          </p:cNvSpPr>
          <p:nvPr/>
        </p:nvSpPr>
        <p:spPr bwMode="auto">
          <a:xfrm>
            <a:off x="5595938" y="182563"/>
            <a:ext cx="16811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FR" sz="1400">
                <a:latin typeface="Arial" charset="0"/>
              </a:rPr>
              <a:t>Table des vecteurs</a:t>
            </a:r>
          </a:p>
          <a:p>
            <a:pPr algn="ctr" eaLnBrk="1" hangingPunct="1"/>
            <a:r>
              <a:rPr lang="fr-FR" sz="1400">
                <a:latin typeface="Arial" charset="0"/>
              </a:rPr>
              <a:t>d'interruptions</a:t>
            </a:r>
          </a:p>
          <a:p>
            <a:pPr algn="ctr" eaLnBrk="1" hangingPunct="1"/>
            <a:r>
              <a:rPr lang="fr-FR" sz="1400">
                <a:latin typeface="Arial" charset="0"/>
              </a:rPr>
              <a:t>(adresse 00000)</a:t>
            </a:r>
          </a:p>
        </p:txBody>
      </p:sp>
      <p:sp>
        <p:nvSpPr>
          <p:cNvPr id="38942" name="Text Box 34"/>
          <p:cNvSpPr txBox="1">
            <a:spLocks noChangeArrowheads="1"/>
          </p:cNvSpPr>
          <p:nvPr/>
        </p:nvSpPr>
        <p:spPr bwMode="auto">
          <a:xfrm>
            <a:off x="2895600" y="3657600"/>
            <a:ext cx="1519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2000">
                <a:latin typeface="Arial" charset="0"/>
              </a:rPr>
              <a:t>CO </a:t>
            </a:r>
            <a:r>
              <a:rPr lang="fr-FR" sz="2000">
                <a:latin typeface="Arial" charset="0"/>
                <a:sym typeface="Wingdings" pitchFamily="2" charset="2"/>
              </a:rPr>
              <a:t></a:t>
            </a:r>
            <a:r>
              <a:rPr lang="fr-FR" sz="2000">
                <a:latin typeface="Arial" charset="0"/>
              </a:rPr>
              <a:t> 0017</a:t>
            </a:r>
          </a:p>
        </p:txBody>
      </p:sp>
      <p:sp>
        <p:nvSpPr>
          <p:cNvPr id="38943" name="Line 37"/>
          <p:cNvSpPr>
            <a:spLocks noChangeShapeType="1"/>
          </p:cNvSpPr>
          <p:nvPr/>
        </p:nvSpPr>
        <p:spPr bwMode="auto">
          <a:xfrm>
            <a:off x="2916238" y="28527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8944" name="Line 38"/>
          <p:cNvSpPr>
            <a:spLocks noChangeShapeType="1"/>
          </p:cNvSpPr>
          <p:nvPr/>
        </p:nvSpPr>
        <p:spPr bwMode="auto">
          <a:xfrm>
            <a:off x="2916238" y="33575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8945" name="Line 39"/>
          <p:cNvSpPr>
            <a:spLocks noChangeShapeType="1"/>
          </p:cNvSpPr>
          <p:nvPr/>
        </p:nvSpPr>
        <p:spPr bwMode="auto">
          <a:xfrm flipV="1">
            <a:off x="3419475" y="27813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8946" name="Rectangle 40"/>
          <p:cNvSpPr>
            <a:spLocks noChangeArrowheads="1"/>
          </p:cNvSpPr>
          <p:nvPr/>
        </p:nvSpPr>
        <p:spPr bwMode="auto">
          <a:xfrm>
            <a:off x="2916238" y="3141663"/>
            <a:ext cx="5032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47" name="Text Box 41"/>
          <p:cNvSpPr txBox="1">
            <a:spLocks noChangeArrowheads="1"/>
          </p:cNvSpPr>
          <p:nvPr/>
        </p:nvSpPr>
        <p:spPr bwMode="auto">
          <a:xfrm>
            <a:off x="2700338" y="21336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1002</a:t>
            </a:r>
          </a:p>
        </p:txBody>
      </p:sp>
      <p:sp>
        <p:nvSpPr>
          <p:cNvPr id="38948" name="Freeform 42"/>
          <p:cNvSpPr>
            <a:spLocks/>
          </p:cNvSpPr>
          <p:nvPr/>
        </p:nvSpPr>
        <p:spPr bwMode="auto">
          <a:xfrm>
            <a:off x="2778125" y="2325688"/>
            <a:ext cx="420688" cy="630237"/>
          </a:xfrm>
          <a:custGeom>
            <a:avLst/>
            <a:gdLst>
              <a:gd name="T0" fmla="*/ 0 w 265"/>
              <a:gd name="T1" fmla="*/ 57962754 h 397"/>
              <a:gd name="T2" fmla="*/ 168851463 w 265"/>
              <a:gd name="T3" fmla="*/ 0 h 397"/>
              <a:gd name="T4" fmla="*/ 509072168 w 265"/>
              <a:gd name="T5" fmla="*/ 85685245 h 397"/>
              <a:gd name="T6" fmla="*/ 564515671 w 265"/>
              <a:gd name="T7" fmla="*/ 1000500444 h 3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5" h="397">
                <a:moveTo>
                  <a:pt x="0" y="23"/>
                </a:moveTo>
                <a:cubicBezTo>
                  <a:pt x="29" y="18"/>
                  <a:pt x="41" y="10"/>
                  <a:pt x="67" y="0"/>
                </a:cubicBezTo>
                <a:cubicBezTo>
                  <a:pt x="120" y="7"/>
                  <a:pt x="159" y="6"/>
                  <a:pt x="202" y="34"/>
                </a:cubicBezTo>
                <a:cubicBezTo>
                  <a:pt x="265" y="125"/>
                  <a:pt x="224" y="372"/>
                  <a:pt x="224" y="39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8949" name="Text Box 43"/>
          <p:cNvSpPr txBox="1">
            <a:spLocks noChangeArrowheads="1"/>
          </p:cNvSpPr>
          <p:nvPr/>
        </p:nvSpPr>
        <p:spPr bwMode="auto">
          <a:xfrm>
            <a:off x="3203575" y="2420938"/>
            <a:ext cx="1198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200">
                <a:latin typeface="Arial" charset="0"/>
              </a:rPr>
              <a:t>PUSH Rg1 CO</a:t>
            </a:r>
          </a:p>
        </p:txBody>
      </p:sp>
      <p:sp>
        <p:nvSpPr>
          <p:cNvPr id="38950" name="Line 44"/>
          <p:cNvSpPr>
            <a:spLocks noChangeShapeType="1"/>
          </p:cNvSpPr>
          <p:nvPr/>
        </p:nvSpPr>
        <p:spPr bwMode="auto">
          <a:xfrm>
            <a:off x="3276600" y="5156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8951" name="Line 45"/>
          <p:cNvSpPr>
            <a:spLocks noChangeShapeType="1"/>
          </p:cNvSpPr>
          <p:nvPr/>
        </p:nvSpPr>
        <p:spPr bwMode="auto">
          <a:xfrm>
            <a:off x="3276600" y="56610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8952" name="Line 46"/>
          <p:cNvSpPr>
            <a:spLocks noChangeShapeType="1"/>
          </p:cNvSpPr>
          <p:nvPr/>
        </p:nvSpPr>
        <p:spPr bwMode="auto">
          <a:xfrm flipV="1">
            <a:off x="3779838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8953" name="Rectangle 47"/>
          <p:cNvSpPr>
            <a:spLocks noChangeArrowheads="1"/>
          </p:cNvSpPr>
          <p:nvPr/>
        </p:nvSpPr>
        <p:spPr bwMode="auto">
          <a:xfrm>
            <a:off x="3276600" y="5445125"/>
            <a:ext cx="5032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54" name="Text Box 48"/>
          <p:cNvSpPr txBox="1">
            <a:spLocks noChangeArrowheads="1"/>
          </p:cNvSpPr>
          <p:nvPr/>
        </p:nvSpPr>
        <p:spPr bwMode="auto">
          <a:xfrm>
            <a:off x="3203575" y="537368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1002</a:t>
            </a:r>
          </a:p>
        </p:txBody>
      </p:sp>
      <p:sp>
        <p:nvSpPr>
          <p:cNvPr id="38955" name="Freeform 49"/>
          <p:cNvSpPr>
            <a:spLocks/>
          </p:cNvSpPr>
          <p:nvPr/>
        </p:nvSpPr>
        <p:spPr bwMode="auto">
          <a:xfrm>
            <a:off x="3138488" y="4629150"/>
            <a:ext cx="420687" cy="630238"/>
          </a:xfrm>
          <a:custGeom>
            <a:avLst/>
            <a:gdLst>
              <a:gd name="T0" fmla="*/ 0 w 265"/>
              <a:gd name="T1" fmla="*/ 57964433 h 397"/>
              <a:gd name="T2" fmla="*/ 168849474 w 265"/>
              <a:gd name="T3" fmla="*/ 0 h 397"/>
              <a:gd name="T4" fmla="*/ 509070957 w 265"/>
              <a:gd name="T5" fmla="*/ 85685380 h 397"/>
              <a:gd name="T6" fmla="*/ 564514329 w 265"/>
              <a:gd name="T7" fmla="*/ 1000503619 h 3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5" h="397">
                <a:moveTo>
                  <a:pt x="0" y="23"/>
                </a:moveTo>
                <a:cubicBezTo>
                  <a:pt x="29" y="18"/>
                  <a:pt x="41" y="10"/>
                  <a:pt x="67" y="0"/>
                </a:cubicBezTo>
                <a:cubicBezTo>
                  <a:pt x="120" y="7"/>
                  <a:pt x="159" y="6"/>
                  <a:pt x="202" y="34"/>
                </a:cubicBezTo>
                <a:cubicBezTo>
                  <a:pt x="265" y="125"/>
                  <a:pt x="224" y="372"/>
                  <a:pt x="224" y="39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8956" name="Text Box 50"/>
          <p:cNvSpPr txBox="1">
            <a:spLocks noChangeArrowheads="1"/>
          </p:cNvSpPr>
          <p:nvPr/>
        </p:nvSpPr>
        <p:spPr bwMode="auto">
          <a:xfrm>
            <a:off x="3563938" y="4724400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200">
                <a:latin typeface="Arial" charset="0"/>
              </a:rPr>
              <a:t>POP Rg1 CO</a:t>
            </a:r>
          </a:p>
        </p:txBody>
      </p:sp>
      <p:sp>
        <p:nvSpPr>
          <p:cNvPr id="38957" name="Rectangle 51"/>
          <p:cNvSpPr>
            <a:spLocks noChangeArrowheads="1"/>
          </p:cNvSpPr>
          <p:nvPr/>
        </p:nvSpPr>
        <p:spPr bwMode="auto">
          <a:xfrm>
            <a:off x="2555875" y="4508500"/>
            <a:ext cx="5032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>
                <a:latin typeface="Arial" charset="0"/>
              </a:rPr>
              <a:t>CO</a:t>
            </a:r>
          </a:p>
        </p:txBody>
      </p:sp>
      <p:sp>
        <p:nvSpPr>
          <p:cNvPr id="38958" name="Rectangle 52"/>
          <p:cNvSpPr>
            <a:spLocks noChangeArrowheads="1"/>
          </p:cNvSpPr>
          <p:nvPr/>
        </p:nvSpPr>
        <p:spPr bwMode="auto">
          <a:xfrm>
            <a:off x="2484438" y="2420938"/>
            <a:ext cx="5032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>
                <a:latin typeface="Arial" charset="0"/>
              </a:rPr>
              <a:t>CO</a:t>
            </a:r>
          </a:p>
        </p:txBody>
      </p:sp>
      <p:sp>
        <p:nvSpPr>
          <p:cNvPr id="38959" name="Line 55"/>
          <p:cNvSpPr>
            <a:spLocks noChangeShapeType="1"/>
          </p:cNvSpPr>
          <p:nvPr/>
        </p:nvSpPr>
        <p:spPr bwMode="auto">
          <a:xfrm>
            <a:off x="6819900" y="2025650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60" name="Line 56"/>
          <p:cNvSpPr>
            <a:spLocks noChangeShapeType="1"/>
          </p:cNvSpPr>
          <p:nvPr/>
        </p:nvSpPr>
        <p:spPr bwMode="auto">
          <a:xfrm flipV="1">
            <a:off x="6604000" y="2200275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61" name="Line 57"/>
          <p:cNvSpPr>
            <a:spLocks noChangeShapeType="1"/>
          </p:cNvSpPr>
          <p:nvPr/>
        </p:nvSpPr>
        <p:spPr bwMode="auto">
          <a:xfrm flipH="1">
            <a:off x="5524500" y="2200275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62" name="Line 58"/>
          <p:cNvSpPr>
            <a:spLocks noChangeShapeType="1"/>
          </p:cNvSpPr>
          <p:nvPr/>
        </p:nvSpPr>
        <p:spPr bwMode="auto">
          <a:xfrm flipV="1">
            <a:off x="5524500" y="1766888"/>
            <a:ext cx="0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63" name="Text Box 59"/>
          <p:cNvSpPr txBox="1">
            <a:spLocks noChangeArrowheads="1"/>
          </p:cNvSpPr>
          <p:nvPr/>
        </p:nvSpPr>
        <p:spPr bwMode="auto">
          <a:xfrm>
            <a:off x="5719763" y="2316163"/>
            <a:ext cx="5746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FF3300"/>
                </a:solidFill>
                <a:latin typeface="Times New Roman" pitchFamily="18" charset="0"/>
              </a:rPr>
              <a:t>Irq 3</a:t>
            </a:r>
          </a:p>
        </p:txBody>
      </p:sp>
      <p:sp>
        <p:nvSpPr>
          <p:cNvPr id="38964" name="Line 60"/>
          <p:cNvSpPr>
            <a:spLocks noChangeShapeType="1"/>
          </p:cNvSpPr>
          <p:nvPr/>
        </p:nvSpPr>
        <p:spPr bwMode="auto">
          <a:xfrm>
            <a:off x="2411413" y="1916113"/>
            <a:ext cx="0" cy="47529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65" name="Rectangle 61"/>
          <p:cNvSpPr>
            <a:spLocks noChangeArrowheads="1"/>
          </p:cNvSpPr>
          <p:nvPr/>
        </p:nvSpPr>
        <p:spPr bwMode="auto">
          <a:xfrm>
            <a:off x="2627313" y="1725613"/>
            <a:ext cx="1206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/>
              <a:t>Mode noyau</a:t>
            </a:r>
          </a:p>
        </p:txBody>
      </p:sp>
      <p:pic>
        <p:nvPicPr>
          <p:cNvPr id="38966" name="Picture 5" descr="C:\Documents and Settings\laurence.drouelle\Local Settings\Temporary Internet Files\Content.IE5\58IA2J95\MC9004059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028700"/>
            <a:ext cx="8524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7" name="Picture 11" descr="MCj043266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128838"/>
            <a:ext cx="12287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6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9420C79-C4DA-450F-AE20-90011FF5A427}" type="slidenum">
              <a:rPr lang="fr-FR" smtClean="0"/>
              <a:pPr eaLnBrk="1" hangingPunct="1"/>
              <a:t>28</a:t>
            </a:fld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5594624" y="5295955"/>
            <a:ext cx="3457863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Les interruptions externes ou matérielles sont émises par les périphériques du processeur (fin d’écriture disques, plus de papier imprimante…). Ce sont les </a:t>
            </a:r>
            <a:r>
              <a:rPr lang="fr-FR" dirty="0" err="1">
                <a:solidFill>
                  <a:srgbClr val="FF3300"/>
                </a:solidFill>
              </a:rPr>
              <a:t>IRQs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42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Line 8"/>
          <p:cNvSpPr>
            <a:spLocks noChangeShapeType="1"/>
          </p:cNvSpPr>
          <p:nvPr/>
        </p:nvSpPr>
        <p:spPr bwMode="auto">
          <a:xfrm>
            <a:off x="2286000" y="3581400"/>
            <a:ext cx="2925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11"/>
          <p:cNvSpPr>
            <a:spLocks noChangeArrowheads="1"/>
          </p:cNvSpPr>
          <p:nvPr/>
        </p:nvSpPr>
        <p:spPr bwMode="auto">
          <a:xfrm>
            <a:off x="5508625" y="4330700"/>
            <a:ext cx="3351213" cy="107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fr-FR" b="1" dirty="0">
                <a:solidFill>
                  <a:srgbClr val="FF3300"/>
                </a:solidFill>
                <a:latin typeface="Arial" charset="0"/>
              </a:rPr>
              <a:t>Traitement Exception 0</a:t>
            </a:r>
          </a:p>
          <a:p>
            <a:pPr defTabSz="762000"/>
            <a:r>
              <a:rPr lang="fr-FR" b="1" dirty="0">
                <a:solidFill>
                  <a:srgbClr val="FF3300"/>
                </a:solidFill>
                <a:latin typeface="Arial" charset="0"/>
              </a:rPr>
              <a:t>Arrêt du programme</a:t>
            </a:r>
          </a:p>
          <a:p>
            <a:pPr defTabSz="762000"/>
            <a:endParaRPr lang="fr-FR" b="1" dirty="0">
              <a:solidFill>
                <a:srgbClr val="FF3300"/>
              </a:solidFill>
              <a:latin typeface="Arial" charset="0"/>
            </a:endParaRPr>
          </a:p>
          <a:p>
            <a:pPr defTabSz="762000"/>
            <a:endParaRPr lang="fr-FR" b="1" i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9941" name="Line 12"/>
          <p:cNvSpPr>
            <a:spLocks noChangeShapeType="1"/>
          </p:cNvSpPr>
          <p:nvPr/>
        </p:nvSpPr>
        <p:spPr bwMode="auto">
          <a:xfrm>
            <a:off x="5257800" y="3886200"/>
            <a:ext cx="7938" cy="1343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5541963" y="3911600"/>
            <a:ext cx="688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/>
              <a:t>0040</a:t>
            </a:r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1403350" y="3352718"/>
            <a:ext cx="688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b="1" dirty="0"/>
              <a:t>1002</a:t>
            </a:r>
          </a:p>
        </p:txBody>
      </p:sp>
      <p:sp>
        <p:nvSpPr>
          <p:cNvPr id="39944" name="Text Box 16"/>
          <p:cNvSpPr txBox="1">
            <a:spLocks noChangeArrowheads="1"/>
          </p:cNvSpPr>
          <p:nvPr/>
        </p:nvSpPr>
        <p:spPr bwMode="auto">
          <a:xfrm>
            <a:off x="100013" y="1636713"/>
            <a:ext cx="161766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600">
                <a:latin typeface="Arial" charset="0"/>
              </a:rPr>
              <a:t>Mode utilisateur</a:t>
            </a:r>
          </a:p>
          <a:p>
            <a:pPr eaLnBrk="1" hangingPunct="1"/>
            <a:r>
              <a:rPr lang="fr-FR" sz="1600">
                <a:latin typeface="Arial" charset="0"/>
              </a:rPr>
              <a:t>Programme</a:t>
            </a:r>
          </a:p>
          <a:p>
            <a:pPr eaLnBrk="1" hangingPunct="1"/>
            <a:endParaRPr lang="fr-FR" sz="1600">
              <a:latin typeface="Arial" charset="0"/>
            </a:endParaRPr>
          </a:p>
          <a:p>
            <a:pPr eaLnBrk="1" hangingPunct="1"/>
            <a:r>
              <a:rPr lang="fr-FR" sz="1600">
                <a:latin typeface="Arial" charset="0"/>
              </a:rPr>
              <a:t>I = 0;</a:t>
            </a:r>
          </a:p>
          <a:p>
            <a:pPr eaLnBrk="1" hangingPunct="1"/>
            <a:r>
              <a:rPr lang="fr-FR" sz="1600">
                <a:latin typeface="Arial" charset="0"/>
              </a:rPr>
              <a:t>A = 12,</a:t>
            </a:r>
          </a:p>
          <a:p>
            <a:pPr eaLnBrk="1" hangingPunct="1"/>
            <a:endParaRPr lang="fr-FR" sz="1600">
              <a:latin typeface="Arial" charset="0"/>
            </a:endParaRPr>
          </a:p>
          <a:p>
            <a:pPr eaLnBrk="1" hangingPunct="1"/>
            <a:r>
              <a:rPr lang="fr-FR" sz="1600">
                <a:latin typeface="Arial" charset="0"/>
              </a:rPr>
              <a:t>A = A / I ;</a:t>
            </a:r>
          </a:p>
        </p:txBody>
      </p:sp>
      <p:sp>
        <p:nvSpPr>
          <p:cNvPr id="39945" name="Text Box 17"/>
          <p:cNvSpPr txBox="1">
            <a:spLocks noChangeArrowheads="1"/>
          </p:cNvSpPr>
          <p:nvPr/>
        </p:nvSpPr>
        <p:spPr bwMode="auto">
          <a:xfrm>
            <a:off x="5410200" y="3429000"/>
            <a:ext cx="244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2000">
                <a:latin typeface="Arial" charset="0"/>
              </a:rPr>
              <a:t>Traitant Exception 0</a:t>
            </a:r>
          </a:p>
        </p:txBody>
      </p:sp>
      <p:sp>
        <p:nvSpPr>
          <p:cNvPr id="39946" name="Freeform 18"/>
          <p:cNvSpPr>
            <a:spLocks/>
          </p:cNvSpPr>
          <p:nvPr/>
        </p:nvSpPr>
        <p:spPr bwMode="auto">
          <a:xfrm>
            <a:off x="1697038" y="2116138"/>
            <a:ext cx="282575" cy="1047750"/>
          </a:xfrm>
          <a:custGeom>
            <a:avLst/>
            <a:gdLst>
              <a:gd name="T0" fmla="*/ 0 w 182"/>
              <a:gd name="T1" fmla="*/ 97806178 h 367"/>
              <a:gd name="T2" fmla="*/ 407390862 w 182"/>
              <a:gd name="T3" fmla="*/ 366772453 h 367"/>
              <a:gd name="T4" fmla="*/ 224186000 w 182"/>
              <a:gd name="T5" fmla="*/ 1475237710 h 367"/>
              <a:gd name="T6" fmla="*/ 118119455 w 182"/>
              <a:gd name="T7" fmla="*/ 1874610319 h 367"/>
              <a:gd name="T8" fmla="*/ 144636480 w 182"/>
              <a:gd name="T9" fmla="*/ 2147483647 h 367"/>
              <a:gd name="T10" fmla="*/ 197668976 w 182"/>
              <a:gd name="T11" fmla="*/ 2147483647 h 367"/>
              <a:gd name="T12" fmla="*/ 236238910 w 182"/>
              <a:gd name="T13" fmla="*/ 2147483647 h 3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" h="367">
                <a:moveTo>
                  <a:pt x="0" y="12"/>
                </a:moveTo>
                <a:cubicBezTo>
                  <a:pt x="35" y="14"/>
                  <a:pt x="140" y="0"/>
                  <a:pt x="169" y="45"/>
                </a:cubicBezTo>
                <a:cubicBezTo>
                  <a:pt x="164" y="142"/>
                  <a:pt x="182" y="167"/>
                  <a:pt x="93" y="181"/>
                </a:cubicBezTo>
                <a:cubicBezTo>
                  <a:pt x="72" y="194"/>
                  <a:pt x="58" y="207"/>
                  <a:pt x="49" y="230"/>
                </a:cubicBezTo>
                <a:cubicBezTo>
                  <a:pt x="51" y="257"/>
                  <a:pt x="47" y="288"/>
                  <a:pt x="60" y="312"/>
                </a:cubicBezTo>
                <a:cubicBezTo>
                  <a:pt x="66" y="324"/>
                  <a:pt x="82" y="345"/>
                  <a:pt x="82" y="345"/>
                </a:cubicBezTo>
                <a:cubicBezTo>
                  <a:pt x="88" y="365"/>
                  <a:pt x="82" y="358"/>
                  <a:pt x="98" y="36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7" name="Line 20"/>
          <p:cNvSpPr>
            <a:spLocks noChangeShapeType="1"/>
          </p:cNvSpPr>
          <p:nvPr/>
        </p:nvSpPr>
        <p:spPr bwMode="auto">
          <a:xfrm>
            <a:off x="4787900" y="2060575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8" name="Rectangle 21"/>
          <p:cNvSpPr>
            <a:spLocks noChangeArrowheads="1"/>
          </p:cNvSpPr>
          <p:nvPr/>
        </p:nvSpPr>
        <p:spPr bwMode="auto">
          <a:xfrm>
            <a:off x="7150100" y="307975"/>
            <a:ext cx="1525588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9" name="Line 23"/>
          <p:cNvSpPr>
            <a:spLocks noChangeShapeType="1"/>
          </p:cNvSpPr>
          <p:nvPr/>
        </p:nvSpPr>
        <p:spPr bwMode="auto">
          <a:xfrm>
            <a:off x="5473700" y="167957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50" name="Line 24"/>
          <p:cNvSpPr>
            <a:spLocks noChangeShapeType="1"/>
          </p:cNvSpPr>
          <p:nvPr/>
        </p:nvSpPr>
        <p:spPr bwMode="auto">
          <a:xfrm>
            <a:off x="7835900" y="167957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51" name="Text Box 25"/>
          <p:cNvSpPr txBox="1">
            <a:spLocks noChangeArrowheads="1"/>
          </p:cNvSpPr>
          <p:nvPr/>
        </p:nvSpPr>
        <p:spPr bwMode="auto">
          <a:xfrm>
            <a:off x="7134225" y="319088"/>
            <a:ext cx="1339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EXCP 0	0040</a:t>
            </a:r>
          </a:p>
        </p:txBody>
      </p:sp>
      <p:sp>
        <p:nvSpPr>
          <p:cNvPr id="39952" name="Text Box 26"/>
          <p:cNvSpPr txBox="1">
            <a:spLocks noChangeArrowheads="1"/>
          </p:cNvSpPr>
          <p:nvPr/>
        </p:nvSpPr>
        <p:spPr bwMode="auto">
          <a:xfrm>
            <a:off x="6464300" y="76517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0040</a:t>
            </a:r>
          </a:p>
        </p:txBody>
      </p:sp>
      <p:sp>
        <p:nvSpPr>
          <p:cNvPr id="39953" name="Text Box 27"/>
          <p:cNvSpPr txBox="1">
            <a:spLocks noChangeArrowheads="1"/>
          </p:cNvSpPr>
          <p:nvPr/>
        </p:nvSpPr>
        <p:spPr bwMode="auto">
          <a:xfrm>
            <a:off x="6464300" y="129857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1002</a:t>
            </a:r>
          </a:p>
        </p:txBody>
      </p:sp>
      <p:sp>
        <p:nvSpPr>
          <p:cNvPr id="39954" name="Text Box 28"/>
          <p:cNvSpPr txBox="1">
            <a:spLocks noChangeArrowheads="1"/>
          </p:cNvSpPr>
          <p:nvPr/>
        </p:nvSpPr>
        <p:spPr bwMode="auto">
          <a:xfrm>
            <a:off x="7164388" y="768350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traitant EXCP 0</a:t>
            </a:r>
          </a:p>
        </p:txBody>
      </p:sp>
      <p:sp>
        <p:nvSpPr>
          <p:cNvPr id="39955" name="Rectangle 29"/>
          <p:cNvSpPr>
            <a:spLocks noChangeArrowheads="1"/>
          </p:cNvSpPr>
          <p:nvPr/>
        </p:nvSpPr>
        <p:spPr bwMode="auto">
          <a:xfrm>
            <a:off x="7150100" y="612775"/>
            <a:ext cx="1525588" cy="155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56" name="Rectangle 30"/>
          <p:cNvSpPr>
            <a:spLocks noChangeArrowheads="1"/>
          </p:cNvSpPr>
          <p:nvPr/>
        </p:nvSpPr>
        <p:spPr bwMode="auto">
          <a:xfrm>
            <a:off x="7150100" y="1069975"/>
            <a:ext cx="1525588" cy="155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57" name="Rectangle 31"/>
          <p:cNvSpPr>
            <a:spLocks noChangeArrowheads="1"/>
          </p:cNvSpPr>
          <p:nvPr/>
        </p:nvSpPr>
        <p:spPr bwMode="auto">
          <a:xfrm>
            <a:off x="7150100" y="1527175"/>
            <a:ext cx="1525588" cy="155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58" name="Text Box 32"/>
          <p:cNvSpPr txBox="1">
            <a:spLocks noChangeArrowheads="1"/>
          </p:cNvSpPr>
          <p:nvPr/>
        </p:nvSpPr>
        <p:spPr bwMode="auto">
          <a:xfrm>
            <a:off x="7226300" y="1222375"/>
            <a:ext cx="110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Programme</a:t>
            </a:r>
          </a:p>
        </p:txBody>
      </p:sp>
      <p:sp>
        <p:nvSpPr>
          <p:cNvPr id="39959" name="Text Box 33"/>
          <p:cNvSpPr txBox="1">
            <a:spLocks noChangeArrowheads="1"/>
          </p:cNvSpPr>
          <p:nvPr/>
        </p:nvSpPr>
        <p:spPr bwMode="auto">
          <a:xfrm>
            <a:off x="5364163" y="119063"/>
            <a:ext cx="16811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FR" sz="1400">
                <a:latin typeface="Arial" charset="0"/>
              </a:rPr>
              <a:t>Table des vecteurs</a:t>
            </a:r>
          </a:p>
          <a:p>
            <a:pPr algn="ctr" eaLnBrk="1" hangingPunct="1"/>
            <a:r>
              <a:rPr lang="fr-FR" sz="1400">
                <a:latin typeface="Arial" charset="0"/>
              </a:rPr>
              <a:t>d'interruptions</a:t>
            </a:r>
          </a:p>
          <a:p>
            <a:pPr algn="ctr" eaLnBrk="1" hangingPunct="1"/>
            <a:r>
              <a:rPr lang="fr-FR" sz="1400">
                <a:latin typeface="Arial" charset="0"/>
              </a:rPr>
              <a:t>(adresse 00000)</a:t>
            </a:r>
          </a:p>
        </p:txBody>
      </p:sp>
      <p:sp>
        <p:nvSpPr>
          <p:cNvPr id="39960" name="Text Box 34"/>
          <p:cNvSpPr txBox="1">
            <a:spLocks noChangeArrowheads="1"/>
          </p:cNvSpPr>
          <p:nvPr/>
        </p:nvSpPr>
        <p:spPr bwMode="auto">
          <a:xfrm>
            <a:off x="2895600" y="3657600"/>
            <a:ext cx="1519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2000">
                <a:latin typeface="Arial" charset="0"/>
              </a:rPr>
              <a:t>CO </a:t>
            </a:r>
            <a:r>
              <a:rPr lang="fr-FR" sz="2000">
                <a:latin typeface="Arial" charset="0"/>
                <a:sym typeface="Wingdings" pitchFamily="2" charset="2"/>
              </a:rPr>
              <a:t></a:t>
            </a:r>
            <a:r>
              <a:rPr lang="fr-FR" sz="2000">
                <a:latin typeface="Arial" charset="0"/>
              </a:rPr>
              <a:t> 0040</a:t>
            </a:r>
          </a:p>
        </p:txBody>
      </p:sp>
      <p:sp>
        <p:nvSpPr>
          <p:cNvPr id="39961" name="Line 37"/>
          <p:cNvSpPr>
            <a:spLocks noChangeShapeType="1"/>
          </p:cNvSpPr>
          <p:nvPr/>
        </p:nvSpPr>
        <p:spPr bwMode="auto">
          <a:xfrm>
            <a:off x="2916238" y="28527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9962" name="Line 38"/>
          <p:cNvSpPr>
            <a:spLocks noChangeShapeType="1"/>
          </p:cNvSpPr>
          <p:nvPr/>
        </p:nvSpPr>
        <p:spPr bwMode="auto">
          <a:xfrm>
            <a:off x="2916238" y="33575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9963" name="Line 39"/>
          <p:cNvSpPr>
            <a:spLocks noChangeShapeType="1"/>
          </p:cNvSpPr>
          <p:nvPr/>
        </p:nvSpPr>
        <p:spPr bwMode="auto">
          <a:xfrm flipV="1">
            <a:off x="3419475" y="27813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9964" name="Rectangle 40"/>
          <p:cNvSpPr>
            <a:spLocks noChangeArrowheads="1"/>
          </p:cNvSpPr>
          <p:nvPr/>
        </p:nvSpPr>
        <p:spPr bwMode="auto">
          <a:xfrm>
            <a:off x="2916238" y="3141663"/>
            <a:ext cx="5032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65" name="Text Box 41"/>
          <p:cNvSpPr txBox="1">
            <a:spLocks noChangeArrowheads="1"/>
          </p:cNvSpPr>
          <p:nvPr/>
        </p:nvSpPr>
        <p:spPr bwMode="auto">
          <a:xfrm>
            <a:off x="2700338" y="21336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>
                <a:latin typeface="Arial" charset="0"/>
              </a:rPr>
              <a:t>1002</a:t>
            </a:r>
          </a:p>
        </p:txBody>
      </p:sp>
      <p:sp>
        <p:nvSpPr>
          <p:cNvPr id="39966" name="Freeform 42"/>
          <p:cNvSpPr>
            <a:spLocks/>
          </p:cNvSpPr>
          <p:nvPr/>
        </p:nvSpPr>
        <p:spPr bwMode="auto">
          <a:xfrm>
            <a:off x="2778125" y="2325688"/>
            <a:ext cx="420688" cy="630237"/>
          </a:xfrm>
          <a:custGeom>
            <a:avLst/>
            <a:gdLst>
              <a:gd name="T0" fmla="*/ 0 w 265"/>
              <a:gd name="T1" fmla="*/ 57962754 h 397"/>
              <a:gd name="T2" fmla="*/ 168851463 w 265"/>
              <a:gd name="T3" fmla="*/ 0 h 397"/>
              <a:gd name="T4" fmla="*/ 509072168 w 265"/>
              <a:gd name="T5" fmla="*/ 85685245 h 397"/>
              <a:gd name="T6" fmla="*/ 564515671 w 265"/>
              <a:gd name="T7" fmla="*/ 1000500444 h 3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5" h="397">
                <a:moveTo>
                  <a:pt x="0" y="23"/>
                </a:moveTo>
                <a:cubicBezTo>
                  <a:pt x="29" y="18"/>
                  <a:pt x="41" y="10"/>
                  <a:pt x="67" y="0"/>
                </a:cubicBezTo>
                <a:cubicBezTo>
                  <a:pt x="120" y="7"/>
                  <a:pt x="159" y="6"/>
                  <a:pt x="202" y="34"/>
                </a:cubicBezTo>
                <a:cubicBezTo>
                  <a:pt x="265" y="125"/>
                  <a:pt x="224" y="372"/>
                  <a:pt x="224" y="39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9967" name="Text Box 43"/>
          <p:cNvSpPr txBox="1">
            <a:spLocks noChangeArrowheads="1"/>
          </p:cNvSpPr>
          <p:nvPr/>
        </p:nvSpPr>
        <p:spPr bwMode="auto">
          <a:xfrm>
            <a:off x="3203575" y="2420938"/>
            <a:ext cx="1198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PUSH Rg1 CO</a:t>
            </a:r>
          </a:p>
        </p:txBody>
      </p:sp>
      <p:sp>
        <p:nvSpPr>
          <p:cNvPr id="39968" name="Rectangle 52"/>
          <p:cNvSpPr>
            <a:spLocks noChangeArrowheads="1"/>
          </p:cNvSpPr>
          <p:nvPr/>
        </p:nvSpPr>
        <p:spPr bwMode="auto">
          <a:xfrm>
            <a:off x="2484438" y="2420938"/>
            <a:ext cx="5032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>
                <a:latin typeface="Arial" charset="0"/>
              </a:rPr>
              <a:t>CO</a:t>
            </a:r>
          </a:p>
        </p:txBody>
      </p:sp>
      <p:sp>
        <p:nvSpPr>
          <p:cNvPr id="39969" name="Line 55"/>
          <p:cNvSpPr>
            <a:spLocks noChangeShapeType="1"/>
          </p:cNvSpPr>
          <p:nvPr/>
        </p:nvSpPr>
        <p:spPr bwMode="auto">
          <a:xfrm>
            <a:off x="6588125" y="2063750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70" name="Line 60"/>
          <p:cNvSpPr>
            <a:spLocks noChangeShapeType="1"/>
          </p:cNvSpPr>
          <p:nvPr/>
        </p:nvSpPr>
        <p:spPr bwMode="auto">
          <a:xfrm>
            <a:off x="2411413" y="1916113"/>
            <a:ext cx="0" cy="29519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71" name="Rectangle 61"/>
          <p:cNvSpPr>
            <a:spLocks noChangeArrowheads="1"/>
          </p:cNvSpPr>
          <p:nvPr/>
        </p:nvSpPr>
        <p:spPr bwMode="auto">
          <a:xfrm>
            <a:off x="2627313" y="1725613"/>
            <a:ext cx="1206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/>
              <a:t>Mode noyau</a:t>
            </a:r>
          </a:p>
        </p:txBody>
      </p:sp>
      <p:sp>
        <p:nvSpPr>
          <p:cNvPr id="39972" name="Text Box 62"/>
          <p:cNvSpPr txBox="1">
            <a:spLocks noChangeArrowheads="1"/>
          </p:cNvSpPr>
          <p:nvPr/>
        </p:nvSpPr>
        <p:spPr bwMode="auto">
          <a:xfrm>
            <a:off x="4283075" y="1416050"/>
            <a:ext cx="88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600">
                <a:latin typeface="Times New Roman" pitchFamily="18" charset="0"/>
              </a:rPr>
              <a:t>Div A, </a:t>
            </a:r>
            <a:r>
              <a:rPr lang="fr-FR" sz="1600" b="1">
                <a:latin typeface="Times New Roman" pitchFamily="18" charset="0"/>
              </a:rPr>
              <a:t>0</a:t>
            </a:r>
          </a:p>
        </p:txBody>
      </p:sp>
      <p:sp>
        <p:nvSpPr>
          <p:cNvPr id="39973" name="Text Box 63"/>
          <p:cNvSpPr txBox="1">
            <a:spLocks noChangeArrowheads="1"/>
          </p:cNvSpPr>
          <p:nvPr/>
        </p:nvSpPr>
        <p:spPr bwMode="auto">
          <a:xfrm>
            <a:off x="218653" y="3842134"/>
            <a:ext cx="186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FF3300"/>
                </a:solidFill>
                <a:latin typeface="Times New Roman" pitchFamily="18" charset="0"/>
              </a:rPr>
              <a:t>Levée exception 0</a:t>
            </a:r>
          </a:p>
        </p:txBody>
      </p:sp>
      <p:sp>
        <p:nvSpPr>
          <p:cNvPr id="39974" name="Line 65"/>
          <p:cNvSpPr>
            <a:spLocks noChangeShapeType="1"/>
          </p:cNvSpPr>
          <p:nvPr/>
        </p:nvSpPr>
        <p:spPr bwMode="auto">
          <a:xfrm flipV="1">
            <a:off x="5870575" y="1011238"/>
            <a:ext cx="576263" cy="2873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75" name="Rectangle 66"/>
          <p:cNvSpPr>
            <a:spLocks noChangeArrowheads="1"/>
          </p:cNvSpPr>
          <p:nvPr/>
        </p:nvSpPr>
        <p:spPr bwMode="auto">
          <a:xfrm>
            <a:off x="5954713" y="1136650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FF3300"/>
                </a:solidFill>
              </a:rPr>
              <a:t>EXCP 0</a:t>
            </a:r>
          </a:p>
        </p:txBody>
      </p:sp>
      <p:pic>
        <p:nvPicPr>
          <p:cNvPr id="39976" name="Picture 11" descr="MCj043266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343150"/>
            <a:ext cx="12287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5" descr="C:\Documents and Settings\laurence.drouelle\Local Settings\Temporary Internet Files\Content.IE5\58IA2J95\MC9004059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104900"/>
            <a:ext cx="8524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678462B-5428-4EA6-B7D5-B61D7C6E4674}" type="slidenum">
              <a:rPr lang="fr-FR" smtClean="0"/>
              <a:pPr eaLnBrk="1" hangingPunct="1"/>
              <a:t>29</a:t>
            </a:fld>
            <a:endParaRPr lang="fr-FR" smtClean="0"/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644525" y="287284"/>
            <a:ext cx="3656770" cy="7078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charset="0"/>
              </a:rPr>
              <a:t>Les Interruptions logicielles </a:t>
            </a:r>
          </a:p>
          <a:p>
            <a:r>
              <a:rPr lang="fr-FR" sz="2000" b="1" dirty="0">
                <a:latin typeface="Arial" charset="0"/>
              </a:rPr>
              <a:t> trappes </a:t>
            </a:r>
            <a:r>
              <a:rPr lang="fr-FR" sz="2000" b="1" dirty="0">
                <a:latin typeface="Arial" charset="0"/>
                <a:sym typeface="Wingdings" pitchFamily="2" charset="2"/>
              </a:rPr>
              <a:t> synchrones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98" y="5405353"/>
            <a:ext cx="464705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Les interruptions internes ou logicielles sont émises par le processeur lui-même lorsqu’il rencontre une erreur dans l’exécution du programme (division par zéro, accès mémoire illégal). Ce sont les </a:t>
            </a:r>
            <a:r>
              <a:rPr lang="fr-FR" dirty="0">
                <a:solidFill>
                  <a:srgbClr val="FF3300"/>
                </a:solidFill>
              </a:rPr>
              <a:t>trappes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44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642D2-3DB8-4E90-A41E-979611D3854C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744538"/>
          </a:xfrm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Notion d’interruptions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07375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 smtClean="0"/>
              <a:t>Une</a:t>
            </a:r>
            <a:r>
              <a:rPr lang="fr-FR" sz="2400" dirty="0" smtClean="0">
                <a:solidFill>
                  <a:srgbClr val="FF3300"/>
                </a:solidFill>
              </a:rPr>
              <a:t> interruption</a:t>
            </a:r>
            <a:r>
              <a:rPr lang="fr-FR" sz="2400" dirty="0" smtClean="0"/>
              <a:t> est un mécanisme permettant de stopper l’exécution du programme en cours afin d’aller exécuter une tâche jugée plus prioritaire.</a:t>
            </a:r>
          </a:p>
          <a:p>
            <a:pPr>
              <a:lnSpc>
                <a:spcPct val="90000"/>
              </a:lnSpc>
            </a:pPr>
            <a:r>
              <a:rPr lang="fr-FR" sz="2400" dirty="0" smtClean="0"/>
              <a:t>Elle est caractérisée par un </a:t>
            </a:r>
            <a:r>
              <a:rPr lang="fr-FR" sz="2400" dirty="0" smtClean="0">
                <a:solidFill>
                  <a:srgbClr val="FF3300"/>
                </a:solidFill>
              </a:rPr>
              <a:t>numéro</a:t>
            </a:r>
            <a:r>
              <a:rPr lang="fr-FR" sz="2400" dirty="0" smtClean="0"/>
              <a:t> et un traitement associé (la routine ou traitant d’interruption - </a:t>
            </a:r>
            <a:r>
              <a:rPr lang="fr-FR" sz="2400" b="1" dirty="0"/>
              <a:t>ISR - </a:t>
            </a:r>
            <a:r>
              <a:rPr lang="fr-FR" sz="2400" b="1" dirty="0" err="1"/>
              <a:t>Interrupt</a:t>
            </a:r>
            <a:r>
              <a:rPr lang="fr-FR" sz="2400" b="1" dirty="0"/>
              <a:t> Service Routine</a:t>
            </a:r>
            <a:r>
              <a:rPr lang="fr-FR" sz="24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On distingue principalement deux types d’événements 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/>
              <a:t>Les interruptions externes ou matérielles sont émises par les périphériques du processeur (fin d’écriture disques, plus de papier imprimante…). Ce sont les </a:t>
            </a:r>
            <a:r>
              <a:rPr lang="fr-FR" dirty="0" err="1" smtClean="0">
                <a:solidFill>
                  <a:srgbClr val="FF3300"/>
                </a:solidFill>
              </a:rPr>
              <a:t>IRQs</a:t>
            </a:r>
            <a:r>
              <a:rPr lang="fr-FR" dirty="0" smtClean="0"/>
              <a:t>.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fr-FR" dirty="0" smtClean="0"/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/>
              <a:t>Les interruptions internes ou logicielles sont émises par le processeur lui-même lorsqu’il rencontre une erreur dans l’exécution du programme (division par zéro, accès mémoire illégal). Ce sont les </a:t>
            </a:r>
            <a:r>
              <a:rPr lang="fr-FR" dirty="0" smtClean="0">
                <a:solidFill>
                  <a:srgbClr val="FF3300"/>
                </a:solidFill>
              </a:rPr>
              <a:t>trappes</a:t>
            </a:r>
            <a:r>
              <a:rPr lang="fr-FR" dirty="0" smtClean="0"/>
              <a:t>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CF3A3-C563-47EA-9761-580F2E09438F}" type="slidenum">
              <a:rPr lang="fr-FR"/>
              <a:pPr>
                <a:defRPr/>
              </a:pPr>
              <a:t>30</a:t>
            </a:fld>
            <a:endParaRPr lang="fr-FR"/>
          </a:p>
        </p:txBody>
      </p:sp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283" cy="1143000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fr-FR" sz="3600" dirty="0" smtClean="0"/>
              <a:t>Instructions machine / assembleur</a:t>
            </a:r>
          </a:p>
        </p:txBody>
      </p:sp>
      <p:graphicFrame>
        <p:nvGraphicFramePr>
          <p:cNvPr id="10035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711859"/>
              </p:ext>
            </p:extLst>
          </p:nvPr>
        </p:nvGraphicFramePr>
        <p:xfrm>
          <a:off x="251520" y="2276872"/>
          <a:ext cx="8585824" cy="273630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46931"/>
                <a:gridCol w="6138893"/>
              </a:tblGrid>
              <a:tr h="1637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Instructions liées aux interruptions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 : Autoriser les interruptions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 : Masquer les interruptions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RTI : retour de traitant d’interruption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1099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Instructions liées à la pile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POP Rg1 R1 : Le sommet de pile est mis dans R1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PUSH Rg1 R1 : R1 est placé au sommet de la pile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395288" y="260350"/>
            <a:ext cx="7772400" cy="1143000"/>
          </a:xfrm>
          <a:prstGeom prst="rect">
            <a:avLst/>
          </a:prstGeom>
          <a:noFill/>
          <a:ln w="381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GESTION DES ENTREES-SORTIES</a:t>
            </a:r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257175" y="2276475"/>
            <a:ext cx="4170363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 Le rôle des unités d ’échanges</a:t>
            </a:r>
            <a:endParaRPr lang="fr-FR" alt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L’adressage et la constitution des unités d ’échanges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Les modes de transferts : </a:t>
            </a:r>
            <a:r>
              <a:rPr lang="fr-FR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les interruptions</a:t>
            </a:r>
            <a:endParaRPr lang="fr-FR" alt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A06C-9B97-4614-80BA-34112D6DAB41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95238" name="Oval 72"/>
          <p:cNvSpPr>
            <a:spLocks noChangeArrowheads="1"/>
          </p:cNvSpPr>
          <p:nvPr/>
        </p:nvSpPr>
        <p:spPr bwMode="auto">
          <a:xfrm>
            <a:off x="8450263" y="3470275"/>
            <a:ext cx="508000" cy="12715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95239" name="Groupe 8"/>
          <p:cNvGrpSpPr>
            <a:grpSpLocks/>
          </p:cNvGrpSpPr>
          <p:nvPr/>
        </p:nvGrpSpPr>
        <p:grpSpPr bwMode="auto">
          <a:xfrm>
            <a:off x="4932363" y="1844675"/>
            <a:ext cx="3887787" cy="3703638"/>
            <a:chOff x="4932363" y="2276475"/>
            <a:chExt cx="3887787" cy="3271838"/>
          </a:xfrm>
        </p:grpSpPr>
        <p:sp>
          <p:nvSpPr>
            <p:cNvPr id="95241" name="Rectangle 5"/>
            <p:cNvSpPr>
              <a:spLocks noChangeArrowheads="1"/>
            </p:cNvSpPr>
            <p:nvPr/>
          </p:nvSpPr>
          <p:spPr bwMode="auto">
            <a:xfrm>
              <a:off x="6962775" y="4486275"/>
              <a:ext cx="723900" cy="444500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42" name="Rectangle 6"/>
            <p:cNvSpPr>
              <a:spLocks noChangeArrowheads="1"/>
            </p:cNvSpPr>
            <p:nvPr/>
          </p:nvSpPr>
          <p:spPr bwMode="auto">
            <a:xfrm>
              <a:off x="6867525" y="4505325"/>
              <a:ext cx="828675" cy="463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250" tIns="49212" rIns="95250" bIns="49212">
              <a:spAutoFit/>
            </a:bodyPr>
            <a:lstStyle>
              <a:lvl1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1200">
                  <a:solidFill>
                    <a:schemeClr val="tx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d' échange</a:t>
              </a:r>
            </a:p>
          </p:txBody>
        </p:sp>
        <p:sp>
          <p:nvSpPr>
            <p:cNvPr id="95243" name="AutoShape 7"/>
            <p:cNvSpPr>
              <a:spLocks noChangeArrowheads="1"/>
            </p:cNvSpPr>
            <p:nvPr/>
          </p:nvSpPr>
          <p:spPr bwMode="auto">
            <a:xfrm>
              <a:off x="5003800" y="3281363"/>
              <a:ext cx="3035300" cy="1827212"/>
            </a:xfrm>
            <a:prstGeom prst="roundRect">
              <a:avLst>
                <a:gd name="adj" fmla="val 12495"/>
              </a:avLst>
            </a:prstGeom>
            <a:solidFill>
              <a:srgbClr val="F9F96D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grpSp>
          <p:nvGrpSpPr>
            <p:cNvPr id="95244" name="Group 8"/>
            <p:cNvGrpSpPr>
              <a:grpSpLocks/>
            </p:cNvGrpSpPr>
            <p:nvPr/>
          </p:nvGrpSpPr>
          <p:grpSpPr bwMode="auto">
            <a:xfrm>
              <a:off x="8461375" y="5272088"/>
              <a:ext cx="322263" cy="276225"/>
              <a:chOff x="5205" y="4144"/>
              <a:chExt cx="489" cy="318"/>
            </a:xfrm>
          </p:grpSpPr>
          <p:grpSp>
            <p:nvGrpSpPr>
              <p:cNvPr id="95344" name="Group 9"/>
              <p:cNvGrpSpPr>
                <a:grpSpLocks/>
              </p:cNvGrpSpPr>
              <p:nvPr/>
            </p:nvGrpSpPr>
            <p:grpSpPr bwMode="auto">
              <a:xfrm>
                <a:off x="5207" y="4144"/>
                <a:ext cx="487" cy="318"/>
                <a:chOff x="5207" y="4144"/>
                <a:chExt cx="487" cy="318"/>
              </a:xfrm>
            </p:grpSpPr>
            <p:sp>
              <p:nvSpPr>
                <p:cNvPr id="95349" name="Freeform 10"/>
                <p:cNvSpPr>
                  <a:spLocks/>
                </p:cNvSpPr>
                <p:nvPr/>
              </p:nvSpPr>
              <p:spPr bwMode="auto">
                <a:xfrm>
                  <a:off x="5207" y="4144"/>
                  <a:ext cx="298" cy="200"/>
                </a:xfrm>
                <a:custGeom>
                  <a:avLst/>
                  <a:gdLst>
                    <a:gd name="T0" fmla="*/ 0 w 298"/>
                    <a:gd name="T1" fmla="*/ 119 h 200"/>
                    <a:gd name="T2" fmla="*/ 78 w 298"/>
                    <a:gd name="T3" fmla="*/ 0 h 200"/>
                    <a:gd name="T4" fmla="*/ 297 w 298"/>
                    <a:gd name="T5" fmla="*/ 67 h 200"/>
                    <a:gd name="T6" fmla="*/ 211 w 298"/>
                    <a:gd name="T7" fmla="*/ 199 h 200"/>
                    <a:gd name="T8" fmla="*/ 0 w 298"/>
                    <a:gd name="T9" fmla="*/ 119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8" h="200">
                      <a:moveTo>
                        <a:pt x="0" y="119"/>
                      </a:moveTo>
                      <a:lnTo>
                        <a:pt x="78" y="0"/>
                      </a:lnTo>
                      <a:lnTo>
                        <a:pt x="297" y="67"/>
                      </a:lnTo>
                      <a:lnTo>
                        <a:pt x="211" y="199"/>
                      </a:lnTo>
                      <a:lnTo>
                        <a:pt x="0" y="119"/>
                      </a:lnTo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50" name="Freeform 11"/>
                <p:cNvSpPr>
                  <a:spLocks/>
                </p:cNvSpPr>
                <p:nvPr/>
              </p:nvSpPr>
              <p:spPr bwMode="auto">
                <a:xfrm>
                  <a:off x="5208" y="4273"/>
                  <a:ext cx="210" cy="189"/>
                </a:xfrm>
                <a:custGeom>
                  <a:avLst/>
                  <a:gdLst>
                    <a:gd name="T0" fmla="*/ 0 w 210"/>
                    <a:gd name="T1" fmla="*/ 0 h 189"/>
                    <a:gd name="T2" fmla="*/ 0 w 210"/>
                    <a:gd name="T3" fmla="*/ 105 h 189"/>
                    <a:gd name="T4" fmla="*/ 2 w 210"/>
                    <a:gd name="T5" fmla="*/ 105 h 189"/>
                    <a:gd name="T6" fmla="*/ 209 w 210"/>
                    <a:gd name="T7" fmla="*/ 188 h 189"/>
                    <a:gd name="T8" fmla="*/ 209 w 210"/>
                    <a:gd name="T9" fmla="*/ 80 h 189"/>
                    <a:gd name="T10" fmla="*/ 0 w 210"/>
                    <a:gd name="T11" fmla="*/ 0 h 1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0" h="189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2" y="105"/>
                      </a:lnTo>
                      <a:lnTo>
                        <a:pt x="209" y="188"/>
                      </a:lnTo>
                      <a:lnTo>
                        <a:pt x="209" y="8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51" name="Freeform 12"/>
                <p:cNvSpPr>
                  <a:spLocks/>
                </p:cNvSpPr>
                <p:nvPr/>
              </p:nvSpPr>
              <p:spPr bwMode="auto">
                <a:xfrm>
                  <a:off x="5426" y="4215"/>
                  <a:ext cx="268" cy="247"/>
                </a:xfrm>
                <a:custGeom>
                  <a:avLst/>
                  <a:gdLst>
                    <a:gd name="T0" fmla="*/ 0 w 268"/>
                    <a:gd name="T1" fmla="*/ 133 h 247"/>
                    <a:gd name="T2" fmla="*/ 85 w 268"/>
                    <a:gd name="T3" fmla="*/ 0 h 247"/>
                    <a:gd name="T4" fmla="*/ 267 w 268"/>
                    <a:gd name="T5" fmla="*/ 35 h 247"/>
                    <a:gd name="T6" fmla="*/ 267 w 268"/>
                    <a:gd name="T7" fmla="*/ 137 h 247"/>
                    <a:gd name="T8" fmla="*/ 0 w 268"/>
                    <a:gd name="T9" fmla="*/ 246 h 247"/>
                    <a:gd name="T10" fmla="*/ 0 w 268"/>
                    <a:gd name="T11" fmla="*/ 133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8" h="247">
                      <a:moveTo>
                        <a:pt x="0" y="133"/>
                      </a:moveTo>
                      <a:lnTo>
                        <a:pt x="85" y="0"/>
                      </a:lnTo>
                      <a:lnTo>
                        <a:pt x="267" y="35"/>
                      </a:lnTo>
                      <a:lnTo>
                        <a:pt x="267" y="137"/>
                      </a:lnTo>
                      <a:lnTo>
                        <a:pt x="0" y="246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52" name="Freeform 13"/>
                <p:cNvSpPr>
                  <a:spLocks/>
                </p:cNvSpPr>
                <p:nvPr/>
              </p:nvSpPr>
              <p:spPr bwMode="auto">
                <a:xfrm>
                  <a:off x="5287" y="4144"/>
                  <a:ext cx="407" cy="91"/>
                </a:xfrm>
                <a:custGeom>
                  <a:avLst/>
                  <a:gdLst>
                    <a:gd name="T0" fmla="*/ 0 w 407"/>
                    <a:gd name="T1" fmla="*/ 0 h 91"/>
                    <a:gd name="T2" fmla="*/ 203 w 407"/>
                    <a:gd name="T3" fmla="*/ 21 h 91"/>
                    <a:gd name="T4" fmla="*/ 406 w 407"/>
                    <a:gd name="T5" fmla="*/ 90 h 91"/>
                    <a:gd name="T6" fmla="*/ 222 w 407"/>
                    <a:gd name="T7" fmla="*/ 61 h 91"/>
                    <a:gd name="T8" fmla="*/ 0 w 407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7" h="91">
                      <a:moveTo>
                        <a:pt x="0" y="0"/>
                      </a:moveTo>
                      <a:lnTo>
                        <a:pt x="203" y="21"/>
                      </a:lnTo>
                      <a:lnTo>
                        <a:pt x="406" y="90"/>
                      </a:lnTo>
                      <a:lnTo>
                        <a:pt x="222" y="6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5345" name="Group 14"/>
              <p:cNvGrpSpPr>
                <a:grpSpLocks/>
              </p:cNvGrpSpPr>
              <p:nvPr/>
            </p:nvGrpSpPr>
            <p:grpSpPr bwMode="auto">
              <a:xfrm>
                <a:off x="5205" y="4234"/>
                <a:ext cx="489" cy="143"/>
                <a:chOff x="5205" y="4234"/>
                <a:chExt cx="489" cy="143"/>
              </a:xfrm>
            </p:grpSpPr>
            <p:sp>
              <p:nvSpPr>
                <p:cNvPr id="95346" name="Freeform 15"/>
                <p:cNvSpPr>
                  <a:spLocks/>
                </p:cNvSpPr>
                <p:nvPr/>
              </p:nvSpPr>
              <p:spPr bwMode="auto">
                <a:xfrm>
                  <a:off x="5205" y="4291"/>
                  <a:ext cx="218" cy="86"/>
                </a:xfrm>
                <a:custGeom>
                  <a:avLst/>
                  <a:gdLst>
                    <a:gd name="T0" fmla="*/ 0 w 218"/>
                    <a:gd name="T1" fmla="*/ 0 h 86"/>
                    <a:gd name="T2" fmla="*/ 217 w 218"/>
                    <a:gd name="T3" fmla="*/ 85 h 8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8" h="86">
                      <a:moveTo>
                        <a:pt x="0" y="0"/>
                      </a:moveTo>
                      <a:lnTo>
                        <a:pt x="217" y="85"/>
                      </a:lnTo>
                    </a:path>
                  </a:pathLst>
                </a:custGeom>
                <a:noFill/>
                <a:ln w="12700" cap="rnd" cmpd="sng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47" name="Freeform 16"/>
                <p:cNvSpPr>
                  <a:spLocks/>
                </p:cNvSpPr>
                <p:nvPr/>
              </p:nvSpPr>
              <p:spPr bwMode="auto">
                <a:xfrm>
                  <a:off x="5423" y="4234"/>
                  <a:ext cx="91" cy="143"/>
                </a:xfrm>
                <a:custGeom>
                  <a:avLst/>
                  <a:gdLst>
                    <a:gd name="T0" fmla="*/ 0 w 91"/>
                    <a:gd name="T1" fmla="*/ 142 h 143"/>
                    <a:gd name="T2" fmla="*/ 90 w 91"/>
                    <a:gd name="T3" fmla="*/ 0 h 14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1" h="143">
                      <a:moveTo>
                        <a:pt x="0" y="142"/>
                      </a:moveTo>
                      <a:lnTo>
                        <a:pt x="9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5F5F5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48" name="Freeform 17"/>
                <p:cNvSpPr>
                  <a:spLocks/>
                </p:cNvSpPr>
                <p:nvPr/>
              </p:nvSpPr>
              <p:spPr bwMode="auto">
                <a:xfrm>
                  <a:off x="5515" y="4234"/>
                  <a:ext cx="179" cy="28"/>
                </a:xfrm>
                <a:custGeom>
                  <a:avLst/>
                  <a:gdLst>
                    <a:gd name="T0" fmla="*/ 0 w 179"/>
                    <a:gd name="T1" fmla="*/ 0 h 28"/>
                    <a:gd name="T2" fmla="*/ 178 w 179"/>
                    <a:gd name="T3" fmla="*/ 27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9" h="28">
                      <a:moveTo>
                        <a:pt x="0" y="0"/>
                      </a:moveTo>
                      <a:lnTo>
                        <a:pt x="178" y="27"/>
                      </a:lnTo>
                    </a:path>
                  </a:pathLst>
                </a:custGeom>
                <a:noFill/>
                <a:ln w="12700" cap="rnd" cmpd="sng">
                  <a:solidFill>
                    <a:srgbClr val="5F5F5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pic>
          <p:nvPicPr>
            <p:cNvPr id="95245" name="Picture 1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25" y="2339975"/>
              <a:ext cx="730250" cy="73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5246" name="Group 19"/>
            <p:cNvGrpSpPr>
              <a:grpSpLocks/>
            </p:cNvGrpSpPr>
            <p:nvPr/>
          </p:nvGrpSpPr>
          <p:grpSpPr bwMode="auto">
            <a:xfrm>
              <a:off x="6681788" y="5292725"/>
              <a:ext cx="1328737" cy="238125"/>
              <a:chOff x="2505" y="4167"/>
              <a:chExt cx="2015" cy="275"/>
            </a:xfrm>
          </p:grpSpPr>
          <p:grpSp>
            <p:nvGrpSpPr>
              <p:cNvPr id="95305" name="Group 20"/>
              <p:cNvGrpSpPr>
                <a:grpSpLocks/>
              </p:cNvGrpSpPr>
              <p:nvPr/>
            </p:nvGrpSpPr>
            <p:grpSpPr bwMode="auto">
              <a:xfrm>
                <a:off x="2505" y="4167"/>
                <a:ext cx="2015" cy="275"/>
                <a:chOff x="2505" y="4167"/>
                <a:chExt cx="2015" cy="275"/>
              </a:xfrm>
            </p:grpSpPr>
            <p:sp>
              <p:nvSpPr>
                <p:cNvPr id="95341" name="Rectangle 21"/>
                <p:cNvSpPr>
                  <a:spLocks noChangeArrowheads="1"/>
                </p:cNvSpPr>
                <p:nvPr/>
              </p:nvSpPr>
              <p:spPr bwMode="auto">
                <a:xfrm>
                  <a:off x="2513" y="4398"/>
                  <a:ext cx="2003" cy="44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sp>
              <p:nvSpPr>
                <p:cNvPr id="95342" name="Freeform 22"/>
                <p:cNvSpPr>
                  <a:spLocks/>
                </p:cNvSpPr>
                <p:nvPr/>
              </p:nvSpPr>
              <p:spPr bwMode="auto">
                <a:xfrm>
                  <a:off x="2505" y="4167"/>
                  <a:ext cx="2015" cy="228"/>
                </a:xfrm>
                <a:custGeom>
                  <a:avLst/>
                  <a:gdLst>
                    <a:gd name="T0" fmla="*/ 0 w 2015"/>
                    <a:gd name="T1" fmla="*/ 227 h 228"/>
                    <a:gd name="T2" fmla="*/ 2014 w 2015"/>
                    <a:gd name="T3" fmla="*/ 227 h 228"/>
                    <a:gd name="T4" fmla="*/ 1897 w 2015"/>
                    <a:gd name="T5" fmla="*/ 2 h 228"/>
                    <a:gd name="T6" fmla="*/ 147 w 2015"/>
                    <a:gd name="T7" fmla="*/ 0 h 228"/>
                    <a:gd name="T8" fmla="*/ 0 w 2015"/>
                    <a:gd name="T9" fmla="*/ 227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5" h="228">
                      <a:moveTo>
                        <a:pt x="0" y="227"/>
                      </a:moveTo>
                      <a:lnTo>
                        <a:pt x="2014" y="227"/>
                      </a:lnTo>
                      <a:lnTo>
                        <a:pt x="1897" y="2"/>
                      </a:lnTo>
                      <a:lnTo>
                        <a:pt x="147" y="0"/>
                      </a:lnTo>
                      <a:lnTo>
                        <a:pt x="0" y="227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43" name="Freeform 23"/>
                <p:cNvSpPr>
                  <a:spLocks/>
                </p:cNvSpPr>
                <p:nvPr/>
              </p:nvSpPr>
              <p:spPr bwMode="auto">
                <a:xfrm>
                  <a:off x="2566" y="4193"/>
                  <a:ext cx="1886" cy="175"/>
                </a:xfrm>
                <a:custGeom>
                  <a:avLst/>
                  <a:gdLst>
                    <a:gd name="T0" fmla="*/ 108 w 1886"/>
                    <a:gd name="T1" fmla="*/ 0 h 175"/>
                    <a:gd name="T2" fmla="*/ 0 w 1886"/>
                    <a:gd name="T3" fmla="*/ 174 h 175"/>
                    <a:gd name="T4" fmla="*/ 1885 w 1886"/>
                    <a:gd name="T5" fmla="*/ 174 h 175"/>
                    <a:gd name="T6" fmla="*/ 1799 w 1886"/>
                    <a:gd name="T7" fmla="*/ 0 h 17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86" h="175">
                      <a:moveTo>
                        <a:pt x="108" y="0"/>
                      </a:moveTo>
                      <a:lnTo>
                        <a:pt x="0" y="174"/>
                      </a:lnTo>
                      <a:lnTo>
                        <a:pt x="1885" y="174"/>
                      </a:lnTo>
                      <a:lnTo>
                        <a:pt x="179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5306" name="Group 24"/>
              <p:cNvGrpSpPr>
                <a:grpSpLocks/>
              </p:cNvGrpSpPr>
              <p:nvPr/>
            </p:nvGrpSpPr>
            <p:grpSpPr bwMode="auto">
              <a:xfrm>
                <a:off x="2729" y="4189"/>
                <a:ext cx="1586" cy="51"/>
                <a:chOff x="2729" y="4189"/>
                <a:chExt cx="1586" cy="51"/>
              </a:xfrm>
            </p:grpSpPr>
            <p:sp>
              <p:nvSpPr>
                <p:cNvPr id="95335" name="Freeform 25"/>
                <p:cNvSpPr>
                  <a:spLocks/>
                </p:cNvSpPr>
                <p:nvPr/>
              </p:nvSpPr>
              <p:spPr bwMode="auto">
                <a:xfrm>
                  <a:off x="2729" y="4189"/>
                  <a:ext cx="64" cy="33"/>
                </a:xfrm>
                <a:custGeom>
                  <a:avLst/>
                  <a:gdLst>
                    <a:gd name="T0" fmla="*/ 17 w 64"/>
                    <a:gd name="T1" fmla="*/ 0 h 33"/>
                    <a:gd name="T2" fmla="*/ 63 w 64"/>
                    <a:gd name="T3" fmla="*/ 0 h 33"/>
                    <a:gd name="T4" fmla="*/ 48 w 64"/>
                    <a:gd name="T5" fmla="*/ 32 h 33"/>
                    <a:gd name="T6" fmla="*/ 0 w 64"/>
                    <a:gd name="T7" fmla="*/ 32 h 33"/>
                    <a:gd name="T8" fmla="*/ 17 w 64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33">
                      <a:moveTo>
                        <a:pt x="17" y="0"/>
                      </a:moveTo>
                      <a:lnTo>
                        <a:pt x="63" y="0"/>
                      </a:lnTo>
                      <a:lnTo>
                        <a:pt x="48" y="32"/>
                      </a:lnTo>
                      <a:lnTo>
                        <a:pt x="0" y="32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36" name="Freeform 26"/>
                <p:cNvSpPr>
                  <a:spLocks/>
                </p:cNvSpPr>
                <p:nvPr/>
              </p:nvSpPr>
              <p:spPr bwMode="auto">
                <a:xfrm>
                  <a:off x="2882" y="4189"/>
                  <a:ext cx="252" cy="32"/>
                </a:xfrm>
                <a:custGeom>
                  <a:avLst/>
                  <a:gdLst>
                    <a:gd name="T0" fmla="*/ 11 w 252"/>
                    <a:gd name="T1" fmla="*/ 0 h 32"/>
                    <a:gd name="T2" fmla="*/ 251 w 252"/>
                    <a:gd name="T3" fmla="*/ 0 h 32"/>
                    <a:gd name="T4" fmla="*/ 242 w 252"/>
                    <a:gd name="T5" fmla="*/ 31 h 32"/>
                    <a:gd name="T6" fmla="*/ 0 w 252"/>
                    <a:gd name="T7" fmla="*/ 31 h 32"/>
                    <a:gd name="T8" fmla="*/ 11 w 252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2" h="32">
                      <a:moveTo>
                        <a:pt x="11" y="0"/>
                      </a:moveTo>
                      <a:lnTo>
                        <a:pt x="251" y="0"/>
                      </a:lnTo>
                      <a:lnTo>
                        <a:pt x="242" y="31"/>
                      </a:lnTo>
                      <a:lnTo>
                        <a:pt x="0" y="31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37" name="Freeform 27"/>
                <p:cNvSpPr>
                  <a:spLocks/>
                </p:cNvSpPr>
                <p:nvPr/>
              </p:nvSpPr>
              <p:spPr bwMode="auto">
                <a:xfrm>
                  <a:off x="3204" y="4189"/>
                  <a:ext cx="239" cy="33"/>
                </a:xfrm>
                <a:custGeom>
                  <a:avLst/>
                  <a:gdLst>
                    <a:gd name="T0" fmla="*/ 8 w 239"/>
                    <a:gd name="T1" fmla="*/ 0 h 33"/>
                    <a:gd name="T2" fmla="*/ 238 w 239"/>
                    <a:gd name="T3" fmla="*/ 0 h 33"/>
                    <a:gd name="T4" fmla="*/ 236 w 239"/>
                    <a:gd name="T5" fmla="*/ 32 h 33"/>
                    <a:gd name="T6" fmla="*/ 0 w 239"/>
                    <a:gd name="T7" fmla="*/ 32 h 33"/>
                    <a:gd name="T8" fmla="*/ 8 w 239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33">
                      <a:moveTo>
                        <a:pt x="8" y="0"/>
                      </a:moveTo>
                      <a:lnTo>
                        <a:pt x="238" y="0"/>
                      </a:lnTo>
                      <a:lnTo>
                        <a:pt x="236" y="32"/>
                      </a:lnTo>
                      <a:lnTo>
                        <a:pt x="0" y="32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38" name="Freeform 28"/>
                <p:cNvSpPr>
                  <a:spLocks/>
                </p:cNvSpPr>
                <p:nvPr/>
              </p:nvSpPr>
              <p:spPr bwMode="auto">
                <a:xfrm>
                  <a:off x="3490" y="4189"/>
                  <a:ext cx="244" cy="33"/>
                </a:xfrm>
                <a:custGeom>
                  <a:avLst/>
                  <a:gdLst>
                    <a:gd name="T0" fmla="*/ 2 w 244"/>
                    <a:gd name="T1" fmla="*/ 0 h 33"/>
                    <a:gd name="T2" fmla="*/ 243 w 244"/>
                    <a:gd name="T3" fmla="*/ 0 h 33"/>
                    <a:gd name="T4" fmla="*/ 243 w 244"/>
                    <a:gd name="T5" fmla="*/ 32 h 33"/>
                    <a:gd name="T6" fmla="*/ 0 w 244"/>
                    <a:gd name="T7" fmla="*/ 32 h 33"/>
                    <a:gd name="T8" fmla="*/ 2 w 244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4" h="33">
                      <a:moveTo>
                        <a:pt x="2" y="0"/>
                      </a:moveTo>
                      <a:lnTo>
                        <a:pt x="243" y="0"/>
                      </a:lnTo>
                      <a:lnTo>
                        <a:pt x="243" y="32"/>
                      </a:lnTo>
                      <a:lnTo>
                        <a:pt x="0" y="3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39" name="Freeform 29"/>
                <p:cNvSpPr>
                  <a:spLocks/>
                </p:cNvSpPr>
                <p:nvPr/>
              </p:nvSpPr>
              <p:spPr bwMode="auto">
                <a:xfrm>
                  <a:off x="3785" y="4189"/>
                  <a:ext cx="215" cy="36"/>
                </a:xfrm>
                <a:custGeom>
                  <a:avLst/>
                  <a:gdLst>
                    <a:gd name="T0" fmla="*/ 0 w 215"/>
                    <a:gd name="T1" fmla="*/ 0 h 36"/>
                    <a:gd name="T2" fmla="*/ 208 w 215"/>
                    <a:gd name="T3" fmla="*/ 0 h 36"/>
                    <a:gd name="T4" fmla="*/ 214 w 215"/>
                    <a:gd name="T5" fmla="*/ 35 h 36"/>
                    <a:gd name="T6" fmla="*/ 0 w 215"/>
                    <a:gd name="T7" fmla="*/ 35 h 36"/>
                    <a:gd name="T8" fmla="*/ 0 w 2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5" h="36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14" y="35"/>
                      </a:lnTo>
                      <a:lnTo>
                        <a:pt x="0" y="3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340" name="Freeform 30"/>
                <p:cNvSpPr>
                  <a:spLocks/>
                </p:cNvSpPr>
                <p:nvPr/>
              </p:nvSpPr>
              <p:spPr bwMode="auto">
                <a:xfrm>
                  <a:off x="4049" y="4209"/>
                  <a:ext cx="266" cy="31"/>
                </a:xfrm>
                <a:custGeom>
                  <a:avLst/>
                  <a:gdLst>
                    <a:gd name="T0" fmla="*/ 0 w 266"/>
                    <a:gd name="T1" fmla="*/ 0 h 31"/>
                    <a:gd name="T2" fmla="*/ 242 w 266"/>
                    <a:gd name="T3" fmla="*/ 0 h 31"/>
                    <a:gd name="T4" fmla="*/ 265 w 266"/>
                    <a:gd name="T5" fmla="*/ 30 h 31"/>
                    <a:gd name="T6" fmla="*/ 11 w 266"/>
                    <a:gd name="T7" fmla="*/ 30 h 31"/>
                    <a:gd name="T8" fmla="*/ 0 w 266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6" h="31">
                      <a:moveTo>
                        <a:pt x="0" y="0"/>
                      </a:moveTo>
                      <a:lnTo>
                        <a:pt x="242" y="0"/>
                      </a:lnTo>
                      <a:lnTo>
                        <a:pt x="265" y="30"/>
                      </a:lnTo>
                      <a:lnTo>
                        <a:pt x="11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5307" name="Group 31"/>
              <p:cNvGrpSpPr>
                <a:grpSpLocks/>
              </p:cNvGrpSpPr>
              <p:nvPr/>
            </p:nvGrpSpPr>
            <p:grpSpPr bwMode="auto">
              <a:xfrm>
                <a:off x="2668" y="4249"/>
                <a:ext cx="1668" cy="91"/>
                <a:chOff x="2668" y="4249"/>
                <a:chExt cx="1668" cy="91"/>
              </a:xfrm>
            </p:grpSpPr>
            <p:grpSp>
              <p:nvGrpSpPr>
                <p:cNvPr id="95308" name="Group 32"/>
                <p:cNvGrpSpPr>
                  <a:grpSpLocks/>
                </p:cNvGrpSpPr>
                <p:nvPr/>
              </p:nvGrpSpPr>
              <p:grpSpPr bwMode="auto">
                <a:xfrm>
                  <a:off x="2812" y="4252"/>
                  <a:ext cx="825" cy="80"/>
                  <a:chOff x="2812" y="4252"/>
                  <a:chExt cx="825" cy="80"/>
                </a:xfrm>
              </p:grpSpPr>
              <p:sp>
                <p:nvSpPr>
                  <p:cNvPr id="95331" name="Freeform 33"/>
                  <p:cNvSpPr>
                    <a:spLocks/>
                  </p:cNvSpPr>
                  <p:nvPr/>
                </p:nvSpPr>
                <p:spPr bwMode="auto">
                  <a:xfrm>
                    <a:off x="2812" y="4252"/>
                    <a:ext cx="781" cy="1"/>
                  </a:xfrm>
                  <a:custGeom>
                    <a:avLst/>
                    <a:gdLst>
                      <a:gd name="T0" fmla="*/ 0 w 781"/>
                      <a:gd name="T1" fmla="*/ 0 h 1"/>
                      <a:gd name="T2" fmla="*/ 780 w 78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81" h="1">
                        <a:moveTo>
                          <a:pt x="0" y="0"/>
                        </a:moveTo>
                        <a:lnTo>
                          <a:pt x="78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32" name="Freeform 34"/>
                  <p:cNvSpPr>
                    <a:spLocks/>
                  </p:cNvSpPr>
                  <p:nvPr/>
                </p:nvSpPr>
                <p:spPr bwMode="auto">
                  <a:xfrm>
                    <a:off x="2844" y="4279"/>
                    <a:ext cx="793" cy="1"/>
                  </a:xfrm>
                  <a:custGeom>
                    <a:avLst/>
                    <a:gdLst>
                      <a:gd name="T0" fmla="*/ 0 w 793"/>
                      <a:gd name="T1" fmla="*/ 0 h 1"/>
                      <a:gd name="T2" fmla="*/ 792 w 79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93" h="1">
                        <a:moveTo>
                          <a:pt x="0" y="0"/>
                        </a:moveTo>
                        <a:lnTo>
                          <a:pt x="79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33" name="Freeform 35"/>
                  <p:cNvSpPr>
                    <a:spLocks/>
                  </p:cNvSpPr>
                  <p:nvPr/>
                </p:nvSpPr>
                <p:spPr bwMode="auto">
                  <a:xfrm>
                    <a:off x="2852" y="4304"/>
                    <a:ext cx="694" cy="1"/>
                  </a:xfrm>
                  <a:custGeom>
                    <a:avLst/>
                    <a:gdLst>
                      <a:gd name="T0" fmla="*/ 0 w 694"/>
                      <a:gd name="T1" fmla="*/ 0 h 1"/>
                      <a:gd name="T2" fmla="*/ 693 w 694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94" h="1">
                        <a:moveTo>
                          <a:pt x="0" y="0"/>
                        </a:moveTo>
                        <a:lnTo>
                          <a:pt x="69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34" name="Freeform 36"/>
                  <p:cNvSpPr>
                    <a:spLocks/>
                  </p:cNvSpPr>
                  <p:nvPr/>
                </p:nvSpPr>
                <p:spPr bwMode="auto">
                  <a:xfrm>
                    <a:off x="2869" y="4331"/>
                    <a:ext cx="94" cy="1"/>
                  </a:xfrm>
                  <a:custGeom>
                    <a:avLst/>
                    <a:gdLst>
                      <a:gd name="T0" fmla="*/ 0 w 94"/>
                      <a:gd name="T1" fmla="*/ 0 h 1"/>
                      <a:gd name="T2" fmla="*/ 93 w 94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4" h="1">
                        <a:moveTo>
                          <a:pt x="0" y="0"/>
                        </a:moveTo>
                        <a:lnTo>
                          <a:pt x="9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309" name="Group 37"/>
                <p:cNvGrpSpPr>
                  <a:grpSpLocks/>
                </p:cNvGrpSpPr>
                <p:nvPr/>
              </p:nvGrpSpPr>
              <p:grpSpPr bwMode="auto">
                <a:xfrm>
                  <a:off x="2668" y="4263"/>
                  <a:ext cx="138" cy="53"/>
                  <a:chOff x="2668" y="4263"/>
                  <a:chExt cx="138" cy="53"/>
                </a:xfrm>
              </p:grpSpPr>
              <p:sp>
                <p:nvSpPr>
                  <p:cNvPr id="95328" name="Freeform 38"/>
                  <p:cNvSpPr>
                    <a:spLocks/>
                  </p:cNvSpPr>
                  <p:nvPr/>
                </p:nvSpPr>
                <p:spPr bwMode="auto">
                  <a:xfrm>
                    <a:off x="2701" y="4263"/>
                    <a:ext cx="80" cy="1"/>
                  </a:xfrm>
                  <a:custGeom>
                    <a:avLst/>
                    <a:gdLst>
                      <a:gd name="T0" fmla="*/ 0 w 80"/>
                      <a:gd name="T1" fmla="*/ 0 h 1"/>
                      <a:gd name="T2" fmla="*/ 79 w 8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80" h="1">
                        <a:moveTo>
                          <a:pt x="0" y="0"/>
                        </a:moveTo>
                        <a:lnTo>
                          <a:pt x="7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29" name="Freeform 39"/>
                  <p:cNvSpPr>
                    <a:spLocks/>
                  </p:cNvSpPr>
                  <p:nvPr/>
                </p:nvSpPr>
                <p:spPr bwMode="auto">
                  <a:xfrm>
                    <a:off x="2689" y="4291"/>
                    <a:ext cx="75" cy="1"/>
                  </a:xfrm>
                  <a:custGeom>
                    <a:avLst/>
                    <a:gdLst>
                      <a:gd name="T0" fmla="*/ 0 w 75"/>
                      <a:gd name="T1" fmla="*/ 0 h 1"/>
                      <a:gd name="T2" fmla="*/ 74 w 75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5" h="1">
                        <a:moveTo>
                          <a:pt x="0" y="0"/>
                        </a:moveTo>
                        <a:lnTo>
                          <a:pt x="74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30" name="Freeform 40"/>
                  <p:cNvSpPr>
                    <a:spLocks/>
                  </p:cNvSpPr>
                  <p:nvPr/>
                </p:nvSpPr>
                <p:spPr bwMode="auto">
                  <a:xfrm>
                    <a:off x="2668" y="4315"/>
                    <a:ext cx="138" cy="1"/>
                  </a:xfrm>
                  <a:custGeom>
                    <a:avLst/>
                    <a:gdLst>
                      <a:gd name="T0" fmla="*/ 0 w 138"/>
                      <a:gd name="T1" fmla="*/ 0 h 1"/>
                      <a:gd name="T2" fmla="*/ 137 w 138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38" h="1">
                        <a:moveTo>
                          <a:pt x="0" y="0"/>
                        </a:moveTo>
                        <a:lnTo>
                          <a:pt x="13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310" name="Group 41"/>
                <p:cNvGrpSpPr>
                  <a:grpSpLocks/>
                </p:cNvGrpSpPr>
                <p:nvPr/>
              </p:nvGrpSpPr>
              <p:grpSpPr bwMode="auto">
                <a:xfrm>
                  <a:off x="2988" y="4249"/>
                  <a:ext cx="757" cy="84"/>
                  <a:chOff x="2988" y="4249"/>
                  <a:chExt cx="757" cy="84"/>
                </a:xfrm>
              </p:grpSpPr>
              <p:sp>
                <p:nvSpPr>
                  <p:cNvPr id="95322" name="Freeform 42"/>
                  <p:cNvSpPr>
                    <a:spLocks/>
                  </p:cNvSpPr>
                  <p:nvPr/>
                </p:nvSpPr>
                <p:spPr bwMode="auto">
                  <a:xfrm>
                    <a:off x="2988" y="4331"/>
                    <a:ext cx="471" cy="1"/>
                  </a:xfrm>
                  <a:custGeom>
                    <a:avLst/>
                    <a:gdLst>
                      <a:gd name="T0" fmla="*/ 0 w 471"/>
                      <a:gd name="T1" fmla="*/ 0 h 1"/>
                      <a:gd name="T2" fmla="*/ 470 w 47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71" h="1">
                        <a:moveTo>
                          <a:pt x="0" y="0"/>
                        </a:moveTo>
                        <a:lnTo>
                          <a:pt x="47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23" name="Freeform 43"/>
                  <p:cNvSpPr>
                    <a:spLocks/>
                  </p:cNvSpPr>
                  <p:nvPr/>
                </p:nvSpPr>
                <p:spPr bwMode="auto">
                  <a:xfrm>
                    <a:off x="3629" y="4249"/>
                    <a:ext cx="110" cy="1"/>
                  </a:xfrm>
                  <a:custGeom>
                    <a:avLst/>
                    <a:gdLst>
                      <a:gd name="T0" fmla="*/ 0 w 110"/>
                      <a:gd name="T1" fmla="*/ 0 h 1"/>
                      <a:gd name="T2" fmla="*/ 109 w 11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10" h="1">
                        <a:moveTo>
                          <a:pt x="0" y="0"/>
                        </a:moveTo>
                        <a:lnTo>
                          <a:pt x="10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24" name="Freeform 44"/>
                  <p:cNvSpPr>
                    <a:spLocks/>
                  </p:cNvSpPr>
                  <p:nvPr/>
                </p:nvSpPr>
                <p:spPr bwMode="auto">
                  <a:xfrm>
                    <a:off x="3658" y="4279"/>
                    <a:ext cx="87" cy="1"/>
                  </a:xfrm>
                  <a:custGeom>
                    <a:avLst/>
                    <a:gdLst>
                      <a:gd name="T0" fmla="*/ 0 w 87"/>
                      <a:gd name="T1" fmla="*/ 0 h 1"/>
                      <a:gd name="T2" fmla="*/ 86 w 87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87" h="1">
                        <a:moveTo>
                          <a:pt x="0" y="0"/>
                        </a:moveTo>
                        <a:lnTo>
                          <a:pt x="8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25" name="Freeform 45"/>
                  <p:cNvSpPr>
                    <a:spLocks/>
                  </p:cNvSpPr>
                  <p:nvPr/>
                </p:nvSpPr>
                <p:spPr bwMode="auto">
                  <a:xfrm>
                    <a:off x="3596" y="4305"/>
                    <a:ext cx="149" cy="1"/>
                  </a:xfrm>
                  <a:custGeom>
                    <a:avLst/>
                    <a:gdLst>
                      <a:gd name="T0" fmla="*/ 0 w 149"/>
                      <a:gd name="T1" fmla="*/ 0 h 1"/>
                      <a:gd name="T2" fmla="*/ 148 w 149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9" h="1">
                        <a:moveTo>
                          <a:pt x="0" y="0"/>
                        </a:moveTo>
                        <a:lnTo>
                          <a:pt x="14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26" name="Freeform 46"/>
                  <p:cNvSpPr>
                    <a:spLocks/>
                  </p:cNvSpPr>
                  <p:nvPr/>
                </p:nvSpPr>
                <p:spPr bwMode="auto">
                  <a:xfrm>
                    <a:off x="3480" y="4331"/>
                    <a:ext cx="73" cy="1"/>
                  </a:xfrm>
                  <a:custGeom>
                    <a:avLst/>
                    <a:gdLst>
                      <a:gd name="T0" fmla="*/ 0 w 73"/>
                      <a:gd name="T1" fmla="*/ 0 h 1"/>
                      <a:gd name="T2" fmla="*/ 72 w 7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3" h="1">
                        <a:moveTo>
                          <a:pt x="0" y="0"/>
                        </a:moveTo>
                        <a:lnTo>
                          <a:pt x="7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27" name="Freeform 47"/>
                  <p:cNvSpPr>
                    <a:spLocks/>
                  </p:cNvSpPr>
                  <p:nvPr/>
                </p:nvSpPr>
                <p:spPr bwMode="auto">
                  <a:xfrm>
                    <a:off x="3575" y="4332"/>
                    <a:ext cx="163" cy="1"/>
                  </a:xfrm>
                  <a:custGeom>
                    <a:avLst/>
                    <a:gdLst>
                      <a:gd name="T0" fmla="*/ 0 w 163"/>
                      <a:gd name="T1" fmla="*/ 0 h 1"/>
                      <a:gd name="T2" fmla="*/ 162 w 16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3" h="1">
                        <a:moveTo>
                          <a:pt x="0" y="0"/>
                        </a:moveTo>
                        <a:lnTo>
                          <a:pt x="16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311" name="Group 48"/>
                <p:cNvGrpSpPr>
                  <a:grpSpLocks/>
                </p:cNvGrpSpPr>
                <p:nvPr/>
              </p:nvGrpSpPr>
              <p:grpSpPr bwMode="auto">
                <a:xfrm>
                  <a:off x="3782" y="4263"/>
                  <a:ext cx="235" cy="74"/>
                  <a:chOff x="3782" y="4263"/>
                  <a:chExt cx="235" cy="74"/>
                </a:xfrm>
              </p:grpSpPr>
              <p:sp>
                <p:nvSpPr>
                  <p:cNvPr id="95319" name="Freeform 49"/>
                  <p:cNvSpPr>
                    <a:spLocks/>
                  </p:cNvSpPr>
                  <p:nvPr/>
                </p:nvSpPr>
                <p:spPr bwMode="auto">
                  <a:xfrm>
                    <a:off x="3782" y="4263"/>
                    <a:ext cx="221" cy="1"/>
                  </a:xfrm>
                  <a:custGeom>
                    <a:avLst/>
                    <a:gdLst>
                      <a:gd name="T0" fmla="*/ 0 w 221"/>
                      <a:gd name="T1" fmla="*/ 0 h 1"/>
                      <a:gd name="T2" fmla="*/ 220 w 22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21" h="1">
                        <a:moveTo>
                          <a:pt x="0" y="0"/>
                        </a:moveTo>
                        <a:lnTo>
                          <a:pt x="22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20" name="Freeform 50"/>
                  <p:cNvSpPr>
                    <a:spLocks/>
                  </p:cNvSpPr>
                  <p:nvPr/>
                </p:nvSpPr>
                <p:spPr bwMode="auto">
                  <a:xfrm>
                    <a:off x="3812" y="4296"/>
                    <a:ext cx="195" cy="1"/>
                  </a:xfrm>
                  <a:custGeom>
                    <a:avLst/>
                    <a:gdLst>
                      <a:gd name="T0" fmla="*/ 0 w 195"/>
                      <a:gd name="T1" fmla="*/ 0 h 1"/>
                      <a:gd name="T2" fmla="*/ 194 w 195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5" h="1">
                        <a:moveTo>
                          <a:pt x="0" y="0"/>
                        </a:moveTo>
                        <a:lnTo>
                          <a:pt x="194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21" name="Freeform 51"/>
                  <p:cNvSpPr>
                    <a:spLocks/>
                  </p:cNvSpPr>
                  <p:nvPr/>
                </p:nvSpPr>
                <p:spPr bwMode="auto">
                  <a:xfrm>
                    <a:off x="3816" y="4336"/>
                    <a:ext cx="201" cy="1"/>
                  </a:xfrm>
                  <a:custGeom>
                    <a:avLst/>
                    <a:gdLst>
                      <a:gd name="T0" fmla="*/ 0 w 201"/>
                      <a:gd name="T1" fmla="*/ 0 h 1"/>
                      <a:gd name="T2" fmla="*/ 200 w 20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1" h="1">
                        <a:moveTo>
                          <a:pt x="0" y="0"/>
                        </a:moveTo>
                        <a:lnTo>
                          <a:pt x="20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5312" name="Group 52"/>
                <p:cNvGrpSpPr>
                  <a:grpSpLocks/>
                </p:cNvGrpSpPr>
                <p:nvPr/>
              </p:nvGrpSpPr>
              <p:grpSpPr bwMode="auto">
                <a:xfrm>
                  <a:off x="4056" y="4263"/>
                  <a:ext cx="280" cy="77"/>
                  <a:chOff x="4056" y="4263"/>
                  <a:chExt cx="280" cy="77"/>
                </a:xfrm>
              </p:grpSpPr>
              <p:sp>
                <p:nvSpPr>
                  <p:cNvPr id="95313" name="Freeform 53"/>
                  <p:cNvSpPr>
                    <a:spLocks/>
                  </p:cNvSpPr>
                  <p:nvPr/>
                </p:nvSpPr>
                <p:spPr bwMode="auto">
                  <a:xfrm>
                    <a:off x="4077" y="4263"/>
                    <a:ext cx="213" cy="1"/>
                  </a:xfrm>
                  <a:custGeom>
                    <a:avLst/>
                    <a:gdLst>
                      <a:gd name="T0" fmla="*/ 0 w 213"/>
                      <a:gd name="T1" fmla="*/ 0 h 1"/>
                      <a:gd name="T2" fmla="*/ 212 w 21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13" h="1">
                        <a:moveTo>
                          <a:pt x="0" y="0"/>
                        </a:moveTo>
                        <a:lnTo>
                          <a:pt x="21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14" name="Freeform 54"/>
                  <p:cNvSpPr>
                    <a:spLocks/>
                  </p:cNvSpPr>
                  <p:nvPr/>
                </p:nvSpPr>
                <p:spPr bwMode="auto">
                  <a:xfrm>
                    <a:off x="4056" y="4291"/>
                    <a:ext cx="173" cy="1"/>
                  </a:xfrm>
                  <a:custGeom>
                    <a:avLst/>
                    <a:gdLst>
                      <a:gd name="T0" fmla="*/ 0 w 173"/>
                      <a:gd name="T1" fmla="*/ 0 h 1"/>
                      <a:gd name="T2" fmla="*/ 172 w 17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73" h="1">
                        <a:moveTo>
                          <a:pt x="0" y="0"/>
                        </a:moveTo>
                        <a:lnTo>
                          <a:pt x="17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15" name="Freeform 55"/>
                  <p:cNvSpPr>
                    <a:spLocks/>
                  </p:cNvSpPr>
                  <p:nvPr/>
                </p:nvSpPr>
                <p:spPr bwMode="auto">
                  <a:xfrm>
                    <a:off x="4077" y="4315"/>
                    <a:ext cx="160" cy="1"/>
                  </a:xfrm>
                  <a:custGeom>
                    <a:avLst/>
                    <a:gdLst>
                      <a:gd name="T0" fmla="*/ 0 w 160"/>
                      <a:gd name="T1" fmla="*/ 0 h 1"/>
                      <a:gd name="T2" fmla="*/ 159 w 16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0" h="1">
                        <a:moveTo>
                          <a:pt x="0" y="0"/>
                        </a:moveTo>
                        <a:lnTo>
                          <a:pt x="15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16" name="Freeform 56"/>
                  <p:cNvSpPr>
                    <a:spLocks/>
                  </p:cNvSpPr>
                  <p:nvPr/>
                </p:nvSpPr>
                <p:spPr bwMode="auto">
                  <a:xfrm>
                    <a:off x="4070" y="4339"/>
                    <a:ext cx="200" cy="1"/>
                  </a:xfrm>
                  <a:custGeom>
                    <a:avLst/>
                    <a:gdLst>
                      <a:gd name="T0" fmla="*/ 0 w 200"/>
                      <a:gd name="T1" fmla="*/ 0 h 1"/>
                      <a:gd name="T2" fmla="*/ 199 w 20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" h="1">
                        <a:moveTo>
                          <a:pt x="0" y="0"/>
                        </a:moveTo>
                        <a:lnTo>
                          <a:pt x="19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17" name="Freeform 57"/>
                  <p:cNvSpPr>
                    <a:spLocks/>
                  </p:cNvSpPr>
                  <p:nvPr/>
                </p:nvSpPr>
                <p:spPr bwMode="auto">
                  <a:xfrm>
                    <a:off x="4262" y="4293"/>
                    <a:ext cx="59" cy="1"/>
                  </a:xfrm>
                  <a:custGeom>
                    <a:avLst/>
                    <a:gdLst>
                      <a:gd name="T0" fmla="*/ 0 w 59"/>
                      <a:gd name="T1" fmla="*/ 0 h 1"/>
                      <a:gd name="T2" fmla="*/ 58 w 59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9" h="1">
                        <a:moveTo>
                          <a:pt x="0" y="0"/>
                        </a:moveTo>
                        <a:lnTo>
                          <a:pt x="5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18" name="Freeform 58"/>
                  <p:cNvSpPr>
                    <a:spLocks/>
                  </p:cNvSpPr>
                  <p:nvPr/>
                </p:nvSpPr>
                <p:spPr bwMode="auto">
                  <a:xfrm>
                    <a:off x="4282" y="4328"/>
                    <a:ext cx="54" cy="1"/>
                  </a:xfrm>
                  <a:custGeom>
                    <a:avLst/>
                    <a:gdLst>
                      <a:gd name="T0" fmla="*/ 0 w 54"/>
                      <a:gd name="T1" fmla="*/ 0 h 1"/>
                      <a:gd name="T2" fmla="*/ 53 w 54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4" h="1">
                        <a:moveTo>
                          <a:pt x="0" y="0"/>
                        </a:moveTo>
                        <a:lnTo>
                          <a:pt x="5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5247" name="Group 59"/>
            <p:cNvGrpSpPr>
              <a:grpSpLocks/>
            </p:cNvGrpSpPr>
            <p:nvPr/>
          </p:nvGrpSpPr>
          <p:grpSpPr bwMode="auto">
            <a:xfrm>
              <a:off x="5622925" y="2276475"/>
              <a:ext cx="631825" cy="773113"/>
              <a:chOff x="900" y="694"/>
              <a:chExt cx="957" cy="890"/>
            </a:xfrm>
          </p:grpSpPr>
          <p:grpSp>
            <p:nvGrpSpPr>
              <p:cNvPr id="95294" name="Group 60"/>
              <p:cNvGrpSpPr>
                <a:grpSpLocks/>
              </p:cNvGrpSpPr>
              <p:nvPr/>
            </p:nvGrpSpPr>
            <p:grpSpPr bwMode="auto">
              <a:xfrm>
                <a:off x="992" y="1420"/>
                <a:ext cx="777" cy="164"/>
                <a:chOff x="992" y="1420"/>
                <a:chExt cx="777" cy="164"/>
              </a:xfrm>
            </p:grpSpPr>
            <p:grpSp>
              <p:nvGrpSpPr>
                <p:cNvPr id="95301" name="Group 61"/>
                <p:cNvGrpSpPr>
                  <a:grpSpLocks/>
                </p:cNvGrpSpPr>
                <p:nvPr/>
              </p:nvGrpSpPr>
              <p:grpSpPr bwMode="auto">
                <a:xfrm>
                  <a:off x="992" y="1471"/>
                  <a:ext cx="777" cy="113"/>
                  <a:chOff x="992" y="1471"/>
                  <a:chExt cx="777" cy="113"/>
                </a:xfrm>
              </p:grpSpPr>
              <p:sp>
                <p:nvSpPr>
                  <p:cNvPr id="95303" name="Freeform 62"/>
                  <p:cNvSpPr>
                    <a:spLocks/>
                  </p:cNvSpPr>
                  <p:nvPr/>
                </p:nvSpPr>
                <p:spPr bwMode="auto">
                  <a:xfrm>
                    <a:off x="992" y="1471"/>
                    <a:ext cx="777" cy="63"/>
                  </a:xfrm>
                  <a:custGeom>
                    <a:avLst/>
                    <a:gdLst>
                      <a:gd name="T0" fmla="*/ 0 w 777"/>
                      <a:gd name="T1" fmla="*/ 62 h 63"/>
                      <a:gd name="T2" fmla="*/ 776 w 777"/>
                      <a:gd name="T3" fmla="*/ 62 h 63"/>
                      <a:gd name="T4" fmla="*/ 731 w 777"/>
                      <a:gd name="T5" fmla="*/ 0 h 63"/>
                      <a:gd name="T6" fmla="*/ 46 w 777"/>
                      <a:gd name="T7" fmla="*/ 0 h 63"/>
                      <a:gd name="T8" fmla="*/ 0 w 777"/>
                      <a:gd name="T9" fmla="*/ 62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77" h="63">
                        <a:moveTo>
                          <a:pt x="0" y="62"/>
                        </a:moveTo>
                        <a:lnTo>
                          <a:pt x="776" y="62"/>
                        </a:lnTo>
                        <a:lnTo>
                          <a:pt x="731" y="0"/>
                        </a:lnTo>
                        <a:lnTo>
                          <a:pt x="46" y="0"/>
                        </a:lnTo>
                        <a:lnTo>
                          <a:pt x="0" y="62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304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1537"/>
                    <a:ext cx="767" cy="47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/>
                  </a:p>
                </p:txBody>
              </p:sp>
            </p:grpSp>
            <p:sp>
              <p:nvSpPr>
                <p:cNvPr id="95302" name="Freeform 64"/>
                <p:cNvSpPr>
                  <a:spLocks/>
                </p:cNvSpPr>
                <p:nvPr/>
              </p:nvSpPr>
              <p:spPr bwMode="auto">
                <a:xfrm>
                  <a:off x="1171" y="1420"/>
                  <a:ext cx="414" cy="112"/>
                </a:xfrm>
                <a:custGeom>
                  <a:avLst/>
                  <a:gdLst>
                    <a:gd name="T0" fmla="*/ 0 w 414"/>
                    <a:gd name="T1" fmla="*/ 62 h 112"/>
                    <a:gd name="T2" fmla="*/ 0 w 414"/>
                    <a:gd name="T3" fmla="*/ 0 h 112"/>
                    <a:gd name="T4" fmla="*/ 413 w 414"/>
                    <a:gd name="T5" fmla="*/ 0 h 112"/>
                    <a:gd name="T6" fmla="*/ 413 w 414"/>
                    <a:gd name="T7" fmla="*/ 64 h 112"/>
                    <a:gd name="T8" fmla="*/ 411 w 414"/>
                    <a:gd name="T9" fmla="*/ 70 h 112"/>
                    <a:gd name="T10" fmla="*/ 407 w 414"/>
                    <a:gd name="T11" fmla="*/ 75 h 112"/>
                    <a:gd name="T12" fmla="*/ 399 w 414"/>
                    <a:gd name="T13" fmla="*/ 80 h 112"/>
                    <a:gd name="T14" fmla="*/ 390 w 414"/>
                    <a:gd name="T15" fmla="*/ 85 h 112"/>
                    <a:gd name="T16" fmla="*/ 379 w 414"/>
                    <a:gd name="T17" fmla="*/ 89 h 112"/>
                    <a:gd name="T18" fmla="*/ 368 w 414"/>
                    <a:gd name="T19" fmla="*/ 93 h 112"/>
                    <a:gd name="T20" fmla="*/ 354 w 414"/>
                    <a:gd name="T21" fmla="*/ 96 h 112"/>
                    <a:gd name="T22" fmla="*/ 339 w 414"/>
                    <a:gd name="T23" fmla="*/ 99 h 112"/>
                    <a:gd name="T24" fmla="*/ 325 w 414"/>
                    <a:gd name="T25" fmla="*/ 102 h 112"/>
                    <a:gd name="T26" fmla="*/ 304 w 414"/>
                    <a:gd name="T27" fmla="*/ 106 h 112"/>
                    <a:gd name="T28" fmla="*/ 286 w 414"/>
                    <a:gd name="T29" fmla="*/ 107 h 112"/>
                    <a:gd name="T30" fmla="*/ 268 w 414"/>
                    <a:gd name="T31" fmla="*/ 109 h 112"/>
                    <a:gd name="T32" fmla="*/ 248 w 414"/>
                    <a:gd name="T33" fmla="*/ 110 h 112"/>
                    <a:gd name="T34" fmla="*/ 225 w 414"/>
                    <a:gd name="T35" fmla="*/ 111 h 112"/>
                    <a:gd name="T36" fmla="*/ 196 w 414"/>
                    <a:gd name="T37" fmla="*/ 111 h 112"/>
                    <a:gd name="T38" fmla="*/ 169 w 414"/>
                    <a:gd name="T39" fmla="*/ 110 h 112"/>
                    <a:gd name="T40" fmla="*/ 144 w 414"/>
                    <a:gd name="T41" fmla="*/ 109 h 112"/>
                    <a:gd name="T42" fmla="*/ 121 w 414"/>
                    <a:gd name="T43" fmla="*/ 107 h 112"/>
                    <a:gd name="T44" fmla="*/ 102 w 414"/>
                    <a:gd name="T45" fmla="*/ 105 h 112"/>
                    <a:gd name="T46" fmla="*/ 87 w 414"/>
                    <a:gd name="T47" fmla="*/ 102 h 112"/>
                    <a:gd name="T48" fmla="*/ 68 w 414"/>
                    <a:gd name="T49" fmla="*/ 99 h 112"/>
                    <a:gd name="T50" fmla="*/ 52 w 414"/>
                    <a:gd name="T51" fmla="*/ 95 h 112"/>
                    <a:gd name="T52" fmla="*/ 39 w 414"/>
                    <a:gd name="T53" fmla="*/ 91 h 112"/>
                    <a:gd name="T54" fmla="*/ 26 w 414"/>
                    <a:gd name="T55" fmla="*/ 86 h 112"/>
                    <a:gd name="T56" fmla="*/ 17 w 414"/>
                    <a:gd name="T57" fmla="*/ 82 h 112"/>
                    <a:gd name="T58" fmla="*/ 11 w 414"/>
                    <a:gd name="T59" fmla="*/ 78 h 112"/>
                    <a:gd name="T60" fmla="*/ 6 w 414"/>
                    <a:gd name="T61" fmla="*/ 73 h 112"/>
                    <a:gd name="T62" fmla="*/ 2 w 414"/>
                    <a:gd name="T63" fmla="*/ 69 h 112"/>
                    <a:gd name="T64" fmla="*/ 0 w 414"/>
                    <a:gd name="T65" fmla="*/ 62 h 1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14" h="112">
                      <a:moveTo>
                        <a:pt x="0" y="62"/>
                      </a:moveTo>
                      <a:lnTo>
                        <a:pt x="0" y="0"/>
                      </a:lnTo>
                      <a:lnTo>
                        <a:pt x="413" y="0"/>
                      </a:lnTo>
                      <a:lnTo>
                        <a:pt x="413" y="64"/>
                      </a:lnTo>
                      <a:lnTo>
                        <a:pt x="411" y="70"/>
                      </a:lnTo>
                      <a:lnTo>
                        <a:pt x="407" y="75"/>
                      </a:lnTo>
                      <a:lnTo>
                        <a:pt x="399" y="80"/>
                      </a:lnTo>
                      <a:lnTo>
                        <a:pt x="390" y="85"/>
                      </a:lnTo>
                      <a:lnTo>
                        <a:pt x="379" y="89"/>
                      </a:lnTo>
                      <a:lnTo>
                        <a:pt x="368" y="93"/>
                      </a:lnTo>
                      <a:lnTo>
                        <a:pt x="354" y="96"/>
                      </a:lnTo>
                      <a:lnTo>
                        <a:pt x="339" y="99"/>
                      </a:lnTo>
                      <a:lnTo>
                        <a:pt x="325" y="102"/>
                      </a:lnTo>
                      <a:lnTo>
                        <a:pt x="304" y="106"/>
                      </a:lnTo>
                      <a:lnTo>
                        <a:pt x="286" y="107"/>
                      </a:lnTo>
                      <a:lnTo>
                        <a:pt x="268" y="109"/>
                      </a:lnTo>
                      <a:lnTo>
                        <a:pt x="248" y="110"/>
                      </a:lnTo>
                      <a:lnTo>
                        <a:pt x="225" y="111"/>
                      </a:lnTo>
                      <a:lnTo>
                        <a:pt x="196" y="111"/>
                      </a:lnTo>
                      <a:lnTo>
                        <a:pt x="169" y="110"/>
                      </a:lnTo>
                      <a:lnTo>
                        <a:pt x="144" y="109"/>
                      </a:lnTo>
                      <a:lnTo>
                        <a:pt x="121" y="107"/>
                      </a:lnTo>
                      <a:lnTo>
                        <a:pt x="102" y="105"/>
                      </a:lnTo>
                      <a:lnTo>
                        <a:pt x="87" y="102"/>
                      </a:lnTo>
                      <a:lnTo>
                        <a:pt x="68" y="99"/>
                      </a:lnTo>
                      <a:lnTo>
                        <a:pt x="52" y="95"/>
                      </a:lnTo>
                      <a:lnTo>
                        <a:pt x="39" y="91"/>
                      </a:lnTo>
                      <a:lnTo>
                        <a:pt x="26" y="86"/>
                      </a:lnTo>
                      <a:lnTo>
                        <a:pt x="17" y="82"/>
                      </a:lnTo>
                      <a:lnTo>
                        <a:pt x="11" y="78"/>
                      </a:lnTo>
                      <a:lnTo>
                        <a:pt x="6" y="73"/>
                      </a:lnTo>
                      <a:lnTo>
                        <a:pt x="2" y="69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5295" name="Group 65"/>
              <p:cNvGrpSpPr>
                <a:grpSpLocks/>
              </p:cNvGrpSpPr>
              <p:nvPr/>
            </p:nvGrpSpPr>
            <p:grpSpPr bwMode="auto">
              <a:xfrm>
                <a:off x="900" y="694"/>
                <a:ext cx="957" cy="744"/>
                <a:chOff x="900" y="694"/>
                <a:chExt cx="957" cy="744"/>
              </a:xfrm>
            </p:grpSpPr>
            <p:grpSp>
              <p:nvGrpSpPr>
                <p:cNvPr id="95296" name="Group 66"/>
                <p:cNvGrpSpPr>
                  <a:grpSpLocks/>
                </p:cNvGrpSpPr>
                <p:nvPr/>
              </p:nvGrpSpPr>
              <p:grpSpPr bwMode="auto">
                <a:xfrm>
                  <a:off x="900" y="694"/>
                  <a:ext cx="957" cy="744"/>
                  <a:chOff x="900" y="694"/>
                  <a:chExt cx="957" cy="744"/>
                </a:xfrm>
              </p:grpSpPr>
              <p:sp>
                <p:nvSpPr>
                  <p:cNvPr id="95298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900" y="694"/>
                    <a:ext cx="957" cy="744"/>
                  </a:xfrm>
                  <a:prstGeom prst="roundRect">
                    <a:avLst>
                      <a:gd name="adj" fmla="val 12301"/>
                    </a:avLst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/>
                  </a:p>
                </p:txBody>
              </p:sp>
              <p:sp>
                <p:nvSpPr>
                  <p:cNvPr id="95299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777"/>
                    <a:ext cx="740" cy="578"/>
                  </a:xfrm>
                  <a:prstGeom prst="roundRect">
                    <a:avLst>
                      <a:gd name="adj" fmla="val 12231"/>
                    </a:avLst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/>
                  </a:p>
                </p:txBody>
              </p:sp>
              <p:sp>
                <p:nvSpPr>
                  <p:cNvPr id="95300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051" y="809"/>
                    <a:ext cx="656" cy="514"/>
                  </a:xfrm>
                  <a:prstGeom prst="roundRect">
                    <a:avLst>
                      <a:gd name="adj" fmla="val 12130"/>
                    </a:avLst>
                  </a:prstGeom>
                  <a:solidFill>
                    <a:srgbClr val="008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/>
                  </a:p>
                </p:txBody>
              </p:sp>
            </p:grpSp>
            <p:sp>
              <p:nvSpPr>
                <p:cNvPr id="95297" name="Rectangle 70"/>
                <p:cNvSpPr>
                  <a:spLocks noChangeArrowheads="1"/>
                </p:cNvSpPr>
                <p:nvPr/>
              </p:nvSpPr>
              <p:spPr bwMode="auto">
                <a:xfrm>
                  <a:off x="1707" y="1399"/>
                  <a:ext cx="19" cy="7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</p:grpSp>
        </p:grpSp>
        <p:pic>
          <p:nvPicPr>
            <p:cNvPr id="95248" name="Picture 7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963" y="2403475"/>
              <a:ext cx="865187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249" name="Rectangle 73"/>
            <p:cNvSpPr>
              <a:spLocks noChangeArrowheads="1"/>
            </p:cNvSpPr>
            <p:nvPr/>
          </p:nvSpPr>
          <p:spPr bwMode="auto">
            <a:xfrm>
              <a:off x="7796213" y="4254500"/>
              <a:ext cx="139700" cy="442913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50" name="Rectangle 74"/>
            <p:cNvSpPr>
              <a:spLocks noChangeArrowheads="1"/>
            </p:cNvSpPr>
            <p:nvPr/>
          </p:nvSpPr>
          <p:spPr bwMode="auto">
            <a:xfrm>
              <a:off x="5622925" y="4559300"/>
              <a:ext cx="901700" cy="500063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51" name="Line 75"/>
            <p:cNvSpPr>
              <a:spLocks noChangeShapeType="1"/>
            </p:cNvSpPr>
            <p:nvPr/>
          </p:nvSpPr>
          <p:spPr bwMode="auto">
            <a:xfrm>
              <a:off x="8177213" y="2868613"/>
              <a:ext cx="0" cy="115887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52" name="Line 76"/>
            <p:cNvSpPr>
              <a:spLocks noChangeShapeType="1"/>
            </p:cNvSpPr>
            <p:nvPr/>
          </p:nvSpPr>
          <p:spPr bwMode="auto">
            <a:xfrm>
              <a:off x="7945438" y="4476750"/>
              <a:ext cx="544512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53" name="Line 77"/>
            <p:cNvSpPr>
              <a:spLocks noChangeShapeType="1"/>
            </p:cNvSpPr>
            <p:nvPr/>
          </p:nvSpPr>
          <p:spPr bwMode="auto">
            <a:xfrm>
              <a:off x="7935913" y="4030663"/>
              <a:ext cx="238125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54" name="Line 78"/>
            <p:cNvSpPr>
              <a:spLocks noChangeShapeType="1"/>
            </p:cNvSpPr>
            <p:nvPr/>
          </p:nvSpPr>
          <p:spPr bwMode="auto">
            <a:xfrm>
              <a:off x="6650038" y="3670300"/>
              <a:ext cx="0" cy="103187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55" name="Line 79"/>
            <p:cNvSpPr>
              <a:spLocks noChangeShapeType="1"/>
            </p:cNvSpPr>
            <p:nvPr/>
          </p:nvSpPr>
          <p:spPr bwMode="auto">
            <a:xfrm>
              <a:off x="6513513" y="3727450"/>
              <a:ext cx="134937" cy="317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56" name="Line 80"/>
            <p:cNvSpPr>
              <a:spLocks noChangeShapeType="1"/>
            </p:cNvSpPr>
            <p:nvPr/>
          </p:nvSpPr>
          <p:spPr bwMode="auto">
            <a:xfrm>
              <a:off x="6524625" y="4643438"/>
              <a:ext cx="11906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57" name="Rectangle 81"/>
            <p:cNvSpPr>
              <a:spLocks noChangeArrowheads="1"/>
            </p:cNvSpPr>
            <p:nvPr/>
          </p:nvSpPr>
          <p:spPr bwMode="auto">
            <a:xfrm>
              <a:off x="5580063" y="4581525"/>
              <a:ext cx="936625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250" tIns="49212" rIns="95250" bIns="49212">
              <a:spAutoFit/>
            </a:bodyPr>
            <a:lstStyle>
              <a:lvl1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12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Mémoire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fr-FR" altLang="fr-FR" sz="12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Centrale</a:t>
              </a:r>
            </a:p>
          </p:txBody>
        </p:sp>
        <p:sp>
          <p:nvSpPr>
            <p:cNvPr id="95258" name="Rectangle 82"/>
            <p:cNvSpPr>
              <a:spLocks noChangeArrowheads="1"/>
            </p:cNvSpPr>
            <p:nvPr/>
          </p:nvSpPr>
          <p:spPr bwMode="auto">
            <a:xfrm>
              <a:off x="7024688" y="3978275"/>
              <a:ext cx="500062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250" tIns="49212" rIns="95250" bIns="49212">
              <a:spAutoFit/>
            </a:bodyPr>
            <a:lstStyle>
              <a:lvl1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fr-FR" altLang="fr-FR" sz="12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Bus</a:t>
              </a:r>
            </a:p>
          </p:txBody>
        </p:sp>
        <p:sp>
          <p:nvSpPr>
            <p:cNvPr id="95259" name="Rectangle 83"/>
            <p:cNvSpPr>
              <a:spLocks noChangeArrowheads="1"/>
            </p:cNvSpPr>
            <p:nvPr/>
          </p:nvSpPr>
          <p:spPr bwMode="auto">
            <a:xfrm>
              <a:off x="7400925" y="3363913"/>
              <a:ext cx="371475" cy="193675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60" name="Rectangle 84"/>
            <p:cNvSpPr>
              <a:spLocks noChangeArrowheads="1"/>
            </p:cNvSpPr>
            <p:nvPr/>
          </p:nvSpPr>
          <p:spPr bwMode="auto">
            <a:xfrm>
              <a:off x="7783513" y="3714750"/>
              <a:ext cx="139700" cy="444500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61" name="Line 85"/>
            <p:cNvSpPr>
              <a:spLocks noChangeShapeType="1"/>
            </p:cNvSpPr>
            <p:nvPr/>
          </p:nvSpPr>
          <p:spPr bwMode="auto">
            <a:xfrm flipH="1" flipV="1">
              <a:off x="7300913" y="2773363"/>
              <a:ext cx="276225" cy="35877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2" name="Line 86"/>
            <p:cNvSpPr>
              <a:spLocks noChangeShapeType="1"/>
            </p:cNvSpPr>
            <p:nvPr/>
          </p:nvSpPr>
          <p:spPr bwMode="auto">
            <a:xfrm flipV="1">
              <a:off x="5946775" y="3055938"/>
              <a:ext cx="0" cy="1635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3" name="Line 87"/>
            <p:cNvSpPr>
              <a:spLocks noChangeShapeType="1"/>
            </p:cNvSpPr>
            <p:nvPr/>
          </p:nvSpPr>
          <p:spPr bwMode="auto">
            <a:xfrm flipH="1">
              <a:off x="5943600" y="3216275"/>
              <a:ext cx="1063625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4" name="Line 88"/>
            <p:cNvSpPr>
              <a:spLocks noChangeShapeType="1"/>
            </p:cNvSpPr>
            <p:nvPr/>
          </p:nvSpPr>
          <p:spPr bwMode="auto">
            <a:xfrm flipV="1">
              <a:off x="6645275" y="4702175"/>
              <a:ext cx="1079500" cy="317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5" name="Line 89"/>
            <p:cNvSpPr>
              <a:spLocks noChangeShapeType="1"/>
            </p:cNvSpPr>
            <p:nvPr/>
          </p:nvSpPr>
          <p:spPr bwMode="auto">
            <a:xfrm flipH="1" flipV="1">
              <a:off x="7724775" y="3692525"/>
              <a:ext cx="0" cy="102393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6" name="Line 90"/>
            <p:cNvSpPr>
              <a:spLocks noChangeShapeType="1"/>
            </p:cNvSpPr>
            <p:nvPr/>
          </p:nvSpPr>
          <p:spPr bwMode="auto">
            <a:xfrm flipH="1">
              <a:off x="6945313" y="3698875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7" name="Line 91"/>
            <p:cNvSpPr>
              <a:spLocks noChangeShapeType="1"/>
            </p:cNvSpPr>
            <p:nvPr/>
          </p:nvSpPr>
          <p:spPr bwMode="auto">
            <a:xfrm>
              <a:off x="7005638" y="3579813"/>
              <a:ext cx="0" cy="11271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8" name="Line 92"/>
            <p:cNvSpPr>
              <a:spLocks noChangeShapeType="1"/>
            </p:cNvSpPr>
            <p:nvPr/>
          </p:nvSpPr>
          <p:spPr bwMode="auto">
            <a:xfrm>
              <a:off x="7566025" y="3563938"/>
              <a:ext cx="3175" cy="12858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9" name="Line 93"/>
            <p:cNvSpPr>
              <a:spLocks noChangeShapeType="1"/>
            </p:cNvSpPr>
            <p:nvPr/>
          </p:nvSpPr>
          <p:spPr bwMode="auto">
            <a:xfrm>
              <a:off x="7723188" y="3937000"/>
              <a:ext cx="5715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0" name="Line 94"/>
            <p:cNvSpPr>
              <a:spLocks noChangeShapeType="1"/>
            </p:cNvSpPr>
            <p:nvPr/>
          </p:nvSpPr>
          <p:spPr bwMode="auto">
            <a:xfrm>
              <a:off x="7723188" y="4425950"/>
              <a:ext cx="65087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1" name="Line 95"/>
            <p:cNvSpPr>
              <a:spLocks noChangeShapeType="1"/>
            </p:cNvSpPr>
            <p:nvPr/>
          </p:nvSpPr>
          <p:spPr bwMode="auto">
            <a:xfrm>
              <a:off x="7302500" y="4711700"/>
              <a:ext cx="0" cy="14287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2" name="Line 96"/>
            <p:cNvSpPr>
              <a:spLocks noChangeShapeType="1"/>
            </p:cNvSpPr>
            <p:nvPr/>
          </p:nvSpPr>
          <p:spPr bwMode="auto">
            <a:xfrm flipH="1">
              <a:off x="6516688" y="5214938"/>
              <a:ext cx="788987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3" name="Line 97"/>
            <p:cNvSpPr>
              <a:spLocks noChangeShapeType="1"/>
            </p:cNvSpPr>
            <p:nvPr/>
          </p:nvSpPr>
          <p:spPr bwMode="auto">
            <a:xfrm>
              <a:off x="6518275" y="5218113"/>
              <a:ext cx="0" cy="1492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4" name="Line 98"/>
            <p:cNvSpPr>
              <a:spLocks noChangeShapeType="1"/>
            </p:cNvSpPr>
            <p:nvPr/>
          </p:nvSpPr>
          <p:spPr bwMode="auto">
            <a:xfrm>
              <a:off x="6521450" y="5370513"/>
              <a:ext cx="20161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5" name="Line 99"/>
            <p:cNvSpPr>
              <a:spLocks noChangeShapeType="1"/>
            </p:cNvSpPr>
            <p:nvPr/>
          </p:nvSpPr>
          <p:spPr bwMode="auto">
            <a:xfrm>
              <a:off x="7986713" y="5416550"/>
              <a:ext cx="47625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6" name="Line 100"/>
            <p:cNvSpPr>
              <a:spLocks noChangeShapeType="1"/>
            </p:cNvSpPr>
            <p:nvPr/>
          </p:nvSpPr>
          <p:spPr bwMode="auto">
            <a:xfrm flipH="1" flipV="1">
              <a:off x="7575550" y="3132138"/>
              <a:ext cx="1588" cy="23336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7" name="Line 101"/>
            <p:cNvSpPr>
              <a:spLocks noChangeShapeType="1"/>
            </p:cNvSpPr>
            <p:nvPr/>
          </p:nvSpPr>
          <p:spPr bwMode="auto">
            <a:xfrm flipH="1" flipV="1">
              <a:off x="7007225" y="3213100"/>
              <a:ext cx="1588" cy="1539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8" name="Line 102"/>
            <p:cNvSpPr>
              <a:spLocks noChangeShapeType="1"/>
            </p:cNvSpPr>
            <p:nvPr/>
          </p:nvSpPr>
          <p:spPr bwMode="auto">
            <a:xfrm>
              <a:off x="7305675" y="4938713"/>
              <a:ext cx="1588" cy="266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9" name="Rectangle 103"/>
            <p:cNvSpPr>
              <a:spLocks noChangeArrowheads="1"/>
            </p:cNvSpPr>
            <p:nvPr/>
          </p:nvSpPr>
          <p:spPr bwMode="auto">
            <a:xfrm>
              <a:off x="6630988" y="3622675"/>
              <a:ext cx="30162" cy="42863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80" name="Rectangle 104"/>
            <p:cNvSpPr>
              <a:spLocks noChangeArrowheads="1"/>
            </p:cNvSpPr>
            <p:nvPr/>
          </p:nvSpPr>
          <p:spPr bwMode="auto">
            <a:xfrm>
              <a:off x="6908800" y="3673475"/>
              <a:ext cx="30163" cy="4445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81" name="Rectangle 105"/>
            <p:cNvSpPr>
              <a:spLocks noChangeArrowheads="1"/>
            </p:cNvSpPr>
            <p:nvPr/>
          </p:nvSpPr>
          <p:spPr bwMode="auto">
            <a:xfrm>
              <a:off x="5605463" y="3394075"/>
              <a:ext cx="909637" cy="574675"/>
            </a:xfrm>
            <a:prstGeom prst="rect">
              <a:avLst/>
            </a:prstGeom>
            <a:solidFill>
              <a:srgbClr val="E3BE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82" name="Rectangle 106"/>
            <p:cNvSpPr>
              <a:spLocks noChangeArrowheads="1"/>
            </p:cNvSpPr>
            <p:nvPr/>
          </p:nvSpPr>
          <p:spPr bwMode="auto">
            <a:xfrm>
              <a:off x="5651500" y="3429000"/>
              <a:ext cx="85090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250" tIns="49212" rIns="95250" bIns="49212">
              <a:spAutoFit/>
            </a:bodyPr>
            <a:lstStyle>
              <a:lvl1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fr-FR" altLang="fr-FR" sz="12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Processeur</a:t>
              </a:r>
            </a:p>
            <a:p>
              <a:pPr>
                <a:buClrTx/>
                <a:buSzTx/>
                <a:buFontTx/>
                <a:buNone/>
              </a:pPr>
              <a:r>
                <a:rPr lang="fr-FR" altLang="fr-FR" sz="12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Central</a:t>
              </a:r>
            </a:p>
          </p:txBody>
        </p:sp>
        <p:sp>
          <p:nvSpPr>
            <p:cNvPr id="95283" name="Line 107"/>
            <p:cNvSpPr>
              <a:spLocks noChangeShapeType="1"/>
            </p:cNvSpPr>
            <p:nvPr/>
          </p:nvSpPr>
          <p:spPr bwMode="auto">
            <a:xfrm flipH="1">
              <a:off x="5453063" y="3876675"/>
              <a:ext cx="152400" cy="0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84" name="Line 108"/>
            <p:cNvSpPr>
              <a:spLocks noChangeShapeType="1"/>
            </p:cNvSpPr>
            <p:nvPr/>
          </p:nvSpPr>
          <p:spPr bwMode="auto">
            <a:xfrm flipV="1">
              <a:off x="5454650" y="3521075"/>
              <a:ext cx="0" cy="357188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85" name="Line 109"/>
            <p:cNvSpPr>
              <a:spLocks noChangeShapeType="1"/>
            </p:cNvSpPr>
            <p:nvPr/>
          </p:nvSpPr>
          <p:spPr bwMode="auto">
            <a:xfrm>
              <a:off x="5457825" y="3524250"/>
              <a:ext cx="142875" cy="0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86" name="Rectangle 110"/>
            <p:cNvSpPr>
              <a:spLocks noChangeArrowheads="1"/>
            </p:cNvSpPr>
            <p:nvPr/>
          </p:nvSpPr>
          <p:spPr bwMode="auto">
            <a:xfrm>
              <a:off x="5003800" y="3587750"/>
              <a:ext cx="576263" cy="2016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87" name="Rectangle 111"/>
            <p:cNvSpPr>
              <a:spLocks noChangeArrowheads="1"/>
            </p:cNvSpPr>
            <p:nvPr/>
          </p:nvSpPr>
          <p:spPr bwMode="auto">
            <a:xfrm>
              <a:off x="4932363" y="3573463"/>
              <a:ext cx="860425" cy="27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fr-FR" altLang="fr-FR" sz="1200">
                  <a:solidFill>
                    <a:srgbClr val="081D58"/>
                  </a:solidFill>
                </a:rPr>
                <a:t>Horloge</a:t>
              </a:r>
            </a:p>
          </p:txBody>
        </p:sp>
        <p:sp>
          <p:nvSpPr>
            <p:cNvPr id="95288" name="Oval 112"/>
            <p:cNvSpPr>
              <a:spLocks noChangeArrowheads="1"/>
            </p:cNvSpPr>
            <p:nvPr/>
          </p:nvSpPr>
          <p:spPr bwMode="auto">
            <a:xfrm>
              <a:off x="5592763" y="3508375"/>
              <a:ext cx="30162" cy="396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89" name="Oval 113"/>
            <p:cNvSpPr>
              <a:spLocks noChangeArrowheads="1"/>
            </p:cNvSpPr>
            <p:nvPr/>
          </p:nvSpPr>
          <p:spPr bwMode="auto">
            <a:xfrm>
              <a:off x="5584825" y="3860800"/>
              <a:ext cx="30163" cy="396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90" name="Rectangle 114"/>
            <p:cNvSpPr>
              <a:spLocks noChangeArrowheads="1"/>
            </p:cNvSpPr>
            <p:nvPr/>
          </p:nvSpPr>
          <p:spPr bwMode="auto">
            <a:xfrm>
              <a:off x="6913563" y="4830763"/>
              <a:ext cx="787400" cy="19526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5291" name="Rectangle 115"/>
            <p:cNvSpPr>
              <a:spLocks noChangeArrowheads="1"/>
            </p:cNvSpPr>
            <p:nvPr/>
          </p:nvSpPr>
          <p:spPr bwMode="auto">
            <a:xfrm>
              <a:off x="6684963" y="4787900"/>
              <a:ext cx="1774825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250" tIns="49212" rIns="95250" bIns="49212">
              <a:spAutoFit/>
            </a:bodyPr>
            <a:lstStyle>
              <a:lvl1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lang="fr-FR" altLang="fr-FR" sz="12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Interface d’entrées/sorties</a:t>
              </a:r>
            </a:p>
          </p:txBody>
        </p:sp>
        <p:sp>
          <p:nvSpPr>
            <p:cNvPr id="95292" name="Line 116"/>
            <p:cNvSpPr>
              <a:spLocks noChangeShapeType="1"/>
            </p:cNvSpPr>
            <p:nvPr/>
          </p:nvSpPr>
          <p:spPr bwMode="auto">
            <a:xfrm>
              <a:off x="6064250" y="3979863"/>
              <a:ext cx="0" cy="56991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93" name="Rectangle 117"/>
            <p:cNvSpPr>
              <a:spLocks noChangeArrowheads="1"/>
            </p:cNvSpPr>
            <p:nvPr/>
          </p:nvSpPr>
          <p:spPr bwMode="auto">
            <a:xfrm>
              <a:off x="6827838" y="3376613"/>
              <a:ext cx="377825" cy="192087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95240" name="Text Box 118"/>
          <p:cNvSpPr txBox="1">
            <a:spLocks noChangeArrowheads="1"/>
          </p:cNvSpPr>
          <p:nvPr/>
        </p:nvSpPr>
        <p:spPr bwMode="auto">
          <a:xfrm rot="34365">
            <a:off x="8388350" y="4005263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fr-FR" altLang="fr-FR" sz="1200">
                <a:solidFill>
                  <a:schemeClr val="tx1"/>
                </a:solidFill>
              </a:rPr>
              <a:t>Réseau</a:t>
            </a:r>
          </a:p>
        </p:txBody>
      </p:sp>
    </p:spTree>
    <p:extLst>
      <p:ext uri="{BB962C8B-B14F-4D97-AF65-F5344CB8AC3E}">
        <p14:creationId xmlns:p14="http://schemas.microsoft.com/office/powerpoint/2010/main" val="2750156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2505075"/>
            <a:ext cx="7250113" cy="41814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1400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1400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 distingue habituellement les catégories de périphériques suivantes :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périphériques de sortie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ce sont des périphériques permettant à l’ordinateur d’émettre des informations vers l’extérieur, tels qu'un écran, une imprimante..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périphériques d'entrée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: ce sont des périphériques capables uniquement d'envoyer des informations à l'ordinateur, par exemple la souris, le clavier, etc.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périphériques d'entrée-sortie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: ce sont des périphériques capables d'envoyer des informations à l'ordinateur et permettant également à l’ordinateur démettre des informations vers l’extérieur, par exemple le modem, le disque dur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Interfaces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USB : connexion «  à chaud » de périphériques</a:t>
            </a:r>
          </a:p>
          <a:p>
            <a:pPr marL="8001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RJ45 : connexion au réseau local filaire</a:t>
            </a:r>
          </a:p>
          <a:p>
            <a:pPr marL="8001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VGA : connexion de l’écran</a:t>
            </a:r>
          </a:p>
          <a:p>
            <a:pPr marL="8001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HDMI : connexion à un écran haute résolution</a:t>
            </a:r>
          </a:p>
        </p:txBody>
      </p:sp>
      <p:pic>
        <p:nvPicPr>
          <p:cNvPr id="96259" name="Picture 4" descr="souris-connect-usb-silver-le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009775"/>
            <a:ext cx="1143000" cy="9810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9" descr="Fujitsu_Siemens_SCENICVIEW_A17-3_ecran_plat_TFT_56298_zoo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320925"/>
            <a:ext cx="749300" cy="561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11" descr="classic-kb-20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1219200" cy="809625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AutoShape 13" descr="9k="/>
          <p:cNvSpPr>
            <a:spLocks noChangeAspect="1" noChangeArrowheads="1"/>
          </p:cNvSpPr>
          <p:nvPr/>
        </p:nvSpPr>
        <p:spPr bwMode="auto">
          <a:xfrm>
            <a:off x="4162425" y="3019425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96263" name="AutoShape 15" descr="9k="/>
          <p:cNvSpPr>
            <a:spLocks noChangeAspect="1" noChangeArrowheads="1"/>
          </p:cNvSpPr>
          <p:nvPr/>
        </p:nvSpPr>
        <p:spPr bwMode="auto">
          <a:xfrm>
            <a:off x="4162425" y="3019425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96264" name="AutoShape 17" descr="9k="/>
          <p:cNvSpPr>
            <a:spLocks noChangeAspect="1" noChangeArrowheads="1"/>
          </p:cNvSpPr>
          <p:nvPr/>
        </p:nvSpPr>
        <p:spPr bwMode="auto">
          <a:xfrm>
            <a:off x="3438525" y="2424113"/>
            <a:ext cx="2266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96265" name="il_fi" descr="cable-vg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046413"/>
            <a:ext cx="1258888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6" name="Picture 21" descr="hdm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22725"/>
            <a:ext cx="1096963" cy="82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7" name="Picture 23" descr="RJ45RJ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59338"/>
            <a:ext cx="1258887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8" name="AutoShape 27" descr="9k="/>
          <p:cNvSpPr>
            <a:spLocks noChangeAspect="1" noChangeArrowheads="1"/>
          </p:cNvSpPr>
          <p:nvPr/>
        </p:nvSpPr>
        <p:spPr bwMode="auto">
          <a:xfrm>
            <a:off x="176213" y="46038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96269" name="Picture 29" descr="imprimante_04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2328863"/>
            <a:ext cx="1082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0" name="Picture 31" descr="hp-disque-dur-externe-usb-30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219325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1" name="Rectangle 5"/>
          <p:cNvSpPr txBox="1">
            <a:spLocks noChangeArrowheads="1"/>
          </p:cNvSpPr>
          <p:nvPr/>
        </p:nvSpPr>
        <p:spPr bwMode="auto">
          <a:xfrm>
            <a:off x="4067175" y="268288"/>
            <a:ext cx="4702175" cy="719137"/>
          </a:xfrm>
          <a:prstGeom prst="rect">
            <a:avLst/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Périphériques de l’ordinateur</a:t>
            </a:r>
            <a:endParaRPr lang="fr-FR" altLang="fr-FR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272" name="Groupe 17"/>
          <p:cNvGrpSpPr>
            <a:grpSpLocks/>
          </p:cNvGrpSpPr>
          <p:nvPr/>
        </p:nvGrpSpPr>
        <p:grpSpPr bwMode="auto">
          <a:xfrm>
            <a:off x="198438" y="52388"/>
            <a:ext cx="3109912" cy="1989137"/>
            <a:chOff x="4932362" y="2276475"/>
            <a:chExt cx="4083774" cy="3271838"/>
          </a:xfrm>
        </p:grpSpPr>
        <p:sp>
          <p:nvSpPr>
            <p:cNvPr id="96286" name="Rectangle 5"/>
            <p:cNvSpPr>
              <a:spLocks noChangeArrowheads="1"/>
            </p:cNvSpPr>
            <p:nvPr/>
          </p:nvSpPr>
          <p:spPr bwMode="auto">
            <a:xfrm>
              <a:off x="6962775" y="4486275"/>
              <a:ext cx="723900" cy="444500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87" name="Rectangle 6"/>
            <p:cNvSpPr>
              <a:spLocks noChangeArrowheads="1"/>
            </p:cNvSpPr>
            <p:nvPr/>
          </p:nvSpPr>
          <p:spPr bwMode="auto">
            <a:xfrm>
              <a:off x="6867525" y="4505325"/>
              <a:ext cx="828675" cy="366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250" tIns="49212" rIns="95250" bIns="49212">
              <a:spAutoFit/>
            </a:bodyPr>
            <a:lstStyle>
              <a:lvl1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fr-FR" altLang="fr-FR" sz="800">
                  <a:solidFill>
                    <a:schemeClr val="tx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d' échange</a:t>
              </a:r>
            </a:p>
          </p:txBody>
        </p:sp>
        <p:sp>
          <p:nvSpPr>
            <p:cNvPr id="96288" name="AutoShape 7"/>
            <p:cNvSpPr>
              <a:spLocks noChangeArrowheads="1"/>
            </p:cNvSpPr>
            <p:nvPr/>
          </p:nvSpPr>
          <p:spPr bwMode="auto">
            <a:xfrm>
              <a:off x="5003800" y="3281363"/>
              <a:ext cx="3035300" cy="1827212"/>
            </a:xfrm>
            <a:prstGeom prst="roundRect">
              <a:avLst>
                <a:gd name="adj" fmla="val 12495"/>
              </a:avLst>
            </a:prstGeom>
            <a:solidFill>
              <a:srgbClr val="F9F96D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6289" name="Group 8"/>
            <p:cNvGrpSpPr>
              <a:grpSpLocks/>
            </p:cNvGrpSpPr>
            <p:nvPr/>
          </p:nvGrpSpPr>
          <p:grpSpPr bwMode="auto">
            <a:xfrm>
              <a:off x="8461375" y="5272088"/>
              <a:ext cx="322263" cy="276225"/>
              <a:chOff x="5205" y="4144"/>
              <a:chExt cx="489" cy="318"/>
            </a:xfrm>
          </p:grpSpPr>
          <p:grpSp>
            <p:nvGrpSpPr>
              <p:cNvPr id="96391" name="Group 9"/>
              <p:cNvGrpSpPr>
                <a:grpSpLocks/>
              </p:cNvGrpSpPr>
              <p:nvPr/>
            </p:nvGrpSpPr>
            <p:grpSpPr bwMode="auto">
              <a:xfrm>
                <a:off x="5207" y="4144"/>
                <a:ext cx="487" cy="318"/>
                <a:chOff x="5207" y="4144"/>
                <a:chExt cx="487" cy="318"/>
              </a:xfrm>
            </p:grpSpPr>
            <p:sp>
              <p:nvSpPr>
                <p:cNvPr id="96396" name="Freeform 10"/>
                <p:cNvSpPr>
                  <a:spLocks/>
                </p:cNvSpPr>
                <p:nvPr/>
              </p:nvSpPr>
              <p:spPr bwMode="auto">
                <a:xfrm>
                  <a:off x="5207" y="4144"/>
                  <a:ext cx="298" cy="200"/>
                </a:xfrm>
                <a:custGeom>
                  <a:avLst/>
                  <a:gdLst>
                    <a:gd name="T0" fmla="*/ 0 w 298"/>
                    <a:gd name="T1" fmla="*/ 119 h 200"/>
                    <a:gd name="T2" fmla="*/ 78 w 298"/>
                    <a:gd name="T3" fmla="*/ 0 h 200"/>
                    <a:gd name="T4" fmla="*/ 297 w 298"/>
                    <a:gd name="T5" fmla="*/ 67 h 200"/>
                    <a:gd name="T6" fmla="*/ 211 w 298"/>
                    <a:gd name="T7" fmla="*/ 199 h 200"/>
                    <a:gd name="T8" fmla="*/ 0 w 298"/>
                    <a:gd name="T9" fmla="*/ 119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8" h="200">
                      <a:moveTo>
                        <a:pt x="0" y="119"/>
                      </a:moveTo>
                      <a:lnTo>
                        <a:pt x="78" y="0"/>
                      </a:lnTo>
                      <a:lnTo>
                        <a:pt x="297" y="67"/>
                      </a:lnTo>
                      <a:lnTo>
                        <a:pt x="211" y="199"/>
                      </a:lnTo>
                      <a:lnTo>
                        <a:pt x="0" y="119"/>
                      </a:lnTo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97" name="Freeform 11"/>
                <p:cNvSpPr>
                  <a:spLocks/>
                </p:cNvSpPr>
                <p:nvPr/>
              </p:nvSpPr>
              <p:spPr bwMode="auto">
                <a:xfrm>
                  <a:off x="5208" y="4273"/>
                  <a:ext cx="210" cy="189"/>
                </a:xfrm>
                <a:custGeom>
                  <a:avLst/>
                  <a:gdLst>
                    <a:gd name="T0" fmla="*/ 0 w 210"/>
                    <a:gd name="T1" fmla="*/ 0 h 189"/>
                    <a:gd name="T2" fmla="*/ 0 w 210"/>
                    <a:gd name="T3" fmla="*/ 105 h 189"/>
                    <a:gd name="T4" fmla="*/ 2 w 210"/>
                    <a:gd name="T5" fmla="*/ 105 h 189"/>
                    <a:gd name="T6" fmla="*/ 209 w 210"/>
                    <a:gd name="T7" fmla="*/ 188 h 189"/>
                    <a:gd name="T8" fmla="*/ 209 w 210"/>
                    <a:gd name="T9" fmla="*/ 80 h 189"/>
                    <a:gd name="T10" fmla="*/ 0 w 210"/>
                    <a:gd name="T11" fmla="*/ 0 h 1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0" h="189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2" y="105"/>
                      </a:lnTo>
                      <a:lnTo>
                        <a:pt x="209" y="188"/>
                      </a:lnTo>
                      <a:lnTo>
                        <a:pt x="209" y="8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98" name="Freeform 12"/>
                <p:cNvSpPr>
                  <a:spLocks/>
                </p:cNvSpPr>
                <p:nvPr/>
              </p:nvSpPr>
              <p:spPr bwMode="auto">
                <a:xfrm>
                  <a:off x="5426" y="4215"/>
                  <a:ext cx="268" cy="247"/>
                </a:xfrm>
                <a:custGeom>
                  <a:avLst/>
                  <a:gdLst>
                    <a:gd name="T0" fmla="*/ 0 w 268"/>
                    <a:gd name="T1" fmla="*/ 133 h 247"/>
                    <a:gd name="T2" fmla="*/ 85 w 268"/>
                    <a:gd name="T3" fmla="*/ 0 h 247"/>
                    <a:gd name="T4" fmla="*/ 267 w 268"/>
                    <a:gd name="T5" fmla="*/ 35 h 247"/>
                    <a:gd name="T6" fmla="*/ 267 w 268"/>
                    <a:gd name="T7" fmla="*/ 137 h 247"/>
                    <a:gd name="T8" fmla="*/ 0 w 268"/>
                    <a:gd name="T9" fmla="*/ 246 h 247"/>
                    <a:gd name="T10" fmla="*/ 0 w 268"/>
                    <a:gd name="T11" fmla="*/ 133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8" h="247">
                      <a:moveTo>
                        <a:pt x="0" y="133"/>
                      </a:moveTo>
                      <a:lnTo>
                        <a:pt x="85" y="0"/>
                      </a:lnTo>
                      <a:lnTo>
                        <a:pt x="267" y="35"/>
                      </a:lnTo>
                      <a:lnTo>
                        <a:pt x="267" y="137"/>
                      </a:lnTo>
                      <a:lnTo>
                        <a:pt x="0" y="246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99" name="Freeform 13"/>
                <p:cNvSpPr>
                  <a:spLocks/>
                </p:cNvSpPr>
                <p:nvPr/>
              </p:nvSpPr>
              <p:spPr bwMode="auto">
                <a:xfrm>
                  <a:off x="5287" y="4144"/>
                  <a:ext cx="407" cy="91"/>
                </a:xfrm>
                <a:custGeom>
                  <a:avLst/>
                  <a:gdLst>
                    <a:gd name="T0" fmla="*/ 0 w 407"/>
                    <a:gd name="T1" fmla="*/ 0 h 91"/>
                    <a:gd name="T2" fmla="*/ 203 w 407"/>
                    <a:gd name="T3" fmla="*/ 21 h 91"/>
                    <a:gd name="T4" fmla="*/ 406 w 407"/>
                    <a:gd name="T5" fmla="*/ 90 h 91"/>
                    <a:gd name="T6" fmla="*/ 222 w 407"/>
                    <a:gd name="T7" fmla="*/ 61 h 91"/>
                    <a:gd name="T8" fmla="*/ 0 w 407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7" h="91">
                      <a:moveTo>
                        <a:pt x="0" y="0"/>
                      </a:moveTo>
                      <a:lnTo>
                        <a:pt x="203" y="21"/>
                      </a:lnTo>
                      <a:lnTo>
                        <a:pt x="406" y="90"/>
                      </a:lnTo>
                      <a:lnTo>
                        <a:pt x="222" y="6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6392" name="Group 14"/>
              <p:cNvGrpSpPr>
                <a:grpSpLocks/>
              </p:cNvGrpSpPr>
              <p:nvPr/>
            </p:nvGrpSpPr>
            <p:grpSpPr bwMode="auto">
              <a:xfrm>
                <a:off x="5205" y="4234"/>
                <a:ext cx="489" cy="143"/>
                <a:chOff x="5205" y="4234"/>
                <a:chExt cx="489" cy="143"/>
              </a:xfrm>
            </p:grpSpPr>
            <p:sp>
              <p:nvSpPr>
                <p:cNvPr id="96393" name="Freeform 15"/>
                <p:cNvSpPr>
                  <a:spLocks/>
                </p:cNvSpPr>
                <p:nvPr/>
              </p:nvSpPr>
              <p:spPr bwMode="auto">
                <a:xfrm>
                  <a:off x="5205" y="4291"/>
                  <a:ext cx="218" cy="86"/>
                </a:xfrm>
                <a:custGeom>
                  <a:avLst/>
                  <a:gdLst>
                    <a:gd name="T0" fmla="*/ 0 w 218"/>
                    <a:gd name="T1" fmla="*/ 0 h 86"/>
                    <a:gd name="T2" fmla="*/ 217 w 218"/>
                    <a:gd name="T3" fmla="*/ 85 h 8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8" h="86">
                      <a:moveTo>
                        <a:pt x="0" y="0"/>
                      </a:moveTo>
                      <a:lnTo>
                        <a:pt x="217" y="85"/>
                      </a:lnTo>
                    </a:path>
                  </a:pathLst>
                </a:custGeom>
                <a:noFill/>
                <a:ln w="12700" cap="rnd" cmpd="sng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94" name="Freeform 16"/>
                <p:cNvSpPr>
                  <a:spLocks/>
                </p:cNvSpPr>
                <p:nvPr/>
              </p:nvSpPr>
              <p:spPr bwMode="auto">
                <a:xfrm>
                  <a:off x="5423" y="4234"/>
                  <a:ext cx="91" cy="143"/>
                </a:xfrm>
                <a:custGeom>
                  <a:avLst/>
                  <a:gdLst>
                    <a:gd name="T0" fmla="*/ 0 w 91"/>
                    <a:gd name="T1" fmla="*/ 142 h 143"/>
                    <a:gd name="T2" fmla="*/ 90 w 91"/>
                    <a:gd name="T3" fmla="*/ 0 h 14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1" h="143">
                      <a:moveTo>
                        <a:pt x="0" y="142"/>
                      </a:moveTo>
                      <a:lnTo>
                        <a:pt x="9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5F5F5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95" name="Freeform 17"/>
                <p:cNvSpPr>
                  <a:spLocks/>
                </p:cNvSpPr>
                <p:nvPr/>
              </p:nvSpPr>
              <p:spPr bwMode="auto">
                <a:xfrm>
                  <a:off x="5515" y="4234"/>
                  <a:ext cx="179" cy="28"/>
                </a:xfrm>
                <a:custGeom>
                  <a:avLst/>
                  <a:gdLst>
                    <a:gd name="T0" fmla="*/ 0 w 179"/>
                    <a:gd name="T1" fmla="*/ 0 h 28"/>
                    <a:gd name="T2" fmla="*/ 178 w 179"/>
                    <a:gd name="T3" fmla="*/ 27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9" h="28">
                      <a:moveTo>
                        <a:pt x="0" y="0"/>
                      </a:moveTo>
                      <a:lnTo>
                        <a:pt x="178" y="27"/>
                      </a:lnTo>
                    </a:path>
                  </a:pathLst>
                </a:custGeom>
                <a:noFill/>
                <a:ln w="12700" cap="rnd" cmpd="sng">
                  <a:solidFill>
                    <a:srgbClr val="5F5F5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pic>
          <p:nvPicPr>
            <p:cNvPr id="96290" name="Picture 18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25" y="2339975"/>
              <a:ext cx="730250" cy="73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6291" name="Group 19"/>
            <p:cNvGrpSpPr>
              <a:grpSpLocks/>
            </p:cNvGrpSpPr>
            <p:nvPr/>
          </p:nvGrpSpPr>
          <p:grpSpPr bwMode="auto">
            <a:xfrm>
              <a:off x="6681788" y="5292725"/>
              <a:ext cx="1328737" cy="238125"/>
              <a:chOff x="2505" y="4167"/>
              <a:chExt cx="2015" cy="275"/>
            </a:xfrm>
          </p:grpSpPr>
          <p:grpSp>
            <p:nvGrpSpPr>
              <p:cNvPr id="96352" name="Group 20"/>
              <p:cNvGrpSpPr>
                <a:grpSpLocks/>
              </p:cNvGrpSpPr>
              <p:nvPr/>
            </p:nvGrpSpPr>
            <p:grpSpPr bwMode="auto">
              <a:xfrm>
                <a:off x="2505" y="4167"/>
                <a:ext cx="2015" cy="275"/>
                <a:chOff x="2505" y="4167"/>
                <a:chExt cx="2015" cy="275"/>
              </a:xfrm>
            </p:grpSpPr>
            <p:sp>
              <p:nvSpPr>
                <p:cNvPr id="96388" name="Rectangle 21"/>
                <p:cNvSpPr>
                  <a:spLocks noChangeArrowheads="1"/>
                </p:cNvSpPr>
                <p:nvPr/>
              </p:nvSpPr>
              <p:spPr bwMode="auto">
                <a:xfrm>
                  <a:off x="2513" y="4398"/>
                  <a:ext cx="2003" cy="44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altLang="fr-FR" sz="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389" name="Freeform 22"/>
                <p:cNvSpPr>
                  <a:spLocks/>
                </p:cNvSpPr>
                <p:nvPr/>
              </p:nvSpPr>
              <p:spPr bwMode="auto">
                <a:xfrm>
                  <a:off x="2505" y="4167"/>
                  <a:ext cx="2015" cy="228"/>
                </a:xfrm>
                <a:custGeom>
                  <a:avLst/>
                  <a:gdLst>
                    <a:gd name="T0" fmla="*/ 0 w 2015"/>
                    <a:gd name="T1" fmla="*/ 227 h 228"/>
                    <a:gd name="T2" fmla="*/ 2014 w 2015"/>
                    <a:gd name="T3" fmla="*/ 227 h 228"/>
                    <a:gd name="T4" fmla="*/ 1897 w 2015"/>
                    <a:gd name="T5" fmla="*/ 2 h 228"/>
                    <a:gd name="T6" fmla="*/ 147 w 2015"/>
                    <a:gd name="T7" fmla="*/ 0 h 228"/>
                    <a:gd name="T8" fmla="*/ 0 w 2015"/>
                    <a:gd name="T9" fmla="*/ 227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5" h="228">
                      <a:moveTo>
                        <a:pt x="0" y="227"/>
                      </a:moveTo>
                      <a:lnTo>
                        <a:pt x="2014" y="227"/>
                      </a:lnTo>
                      <a:lnTo>
                        <a:pt x="1897" y="2"/>
                      </a:lnTo>
                      <a:lnTo>
                        <a:pt x="147" y="0"/>
                      </a:lnTo>
                      <a:lnTo>
                        <a:pt x="0" y="227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90" name="Freeform 23"/>
                <p:cNvSpPr>
                  <a:spLocks/>
                </p:cNvSpPr>
                <p:nvPr/>
              </p:nvSpPr>
              <p:spPr bwMode="auto">
                <a:xfrm>
                  <a:off x="2566" y="4193"/>
                  <a:ext cx="1886" cy="175"/>
                </a:xfrm>
                <a:custGeom>
                  <a:avLst/>
                  <a:gdLst>
                    <a:gd name="T0" fmla="*/ 108 w 1886"/>
                    <a:gd name="T1" fmla="*/ 0 h 175"/>
                    <a:gd name="T2" fmla="*/ 0 w 1886"/>
                    <a:gd name="T3" fmla="*/ 174 h 175"/>
                    <a:gd name="T4" fmla="*/ 1885 w 1886"/>
                    <a:gd name="T5" fmla="*/ 174 h 175"/>
                    <a:gd name="T6" fmla="*/ 1799 w 1886"/>
                    <a:gd name="T7" fmla="*/ 0 h 17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86" h="175">
                      <a:moveTo>
                        <a:pt x="108" y="0"/>
                      </a:moveTo>
                      <a:lnTo>
                        <a:pt x="0" y="174"/>
                      </a:lnTo>
                      <a:lnTo>
                        <a:pt x="1885" y="174"/>
                      </a:lnTo>
                      <a:lnTo>
                        <a:pt x="179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6353" name="Group 24"/>
              <p:cNvGrpSpPr>
                <a:grpSpLocks/>
              </p:cNvGrpSpPr>
              <p:nvPr/>
            </p:nvGrpSpPr>
            <p:grpSpPr bwMode="auto">
              <a:xfrm>
                <a:off x="2729" y="4189"/>
                <a:ext cx="1586" cy="51"/>
                <a:chOff x="2729" y="4189"/>
                <a:chExt cx="1586" cy="51"/>
              </a:xfrm>
            </p:grpSpPr>
            <p:sp>
              <p:nvSpPr>
                <p:cNvPr id="96382" name="Freeform 25"/>
                <p:cNvSpPr>
                  <a:spLocks/>
                </p:cNvSpPr>
                <p:nvPr/>
              </p:nvSpPr>
              <p:spPr bwMode="auto">
                <a:xfrm>
                  <a:off x="2729" y="4189"/>
                  <a:ext cx="64" cy="33"/>
                </a:xfrm>
                <a:custGeom>
                  <a:avLst/>
                  <a:gdLst>
                    <a:gd name="T0" fmla="*/ 17 w 64"/>
                    <a:gd name="T1" fmla="*/ 0 h 33"/>
                    <a:gd name="T2" fmla="*/ 63 w 64"/>
                    <a:gd name="T3" fmla="*/ 0 h 33"/>
                    <a:gd name="T4" fmla="*/ 48 w 64"/>
                    <a:gd name="T5" fmla="*/ 32 h 33"/>
                    <a:gd name="T6" fmla="*/ 0 w 64"/>
                    <a:gd name="T7" fmla="*/ 32 h 33"/>
                    <a:gd name="T8" fmla="*/ 17 w 64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33">
                      <a:moveTo>
                        <a:pt x="17" y="0"/>
                      </a:moveTo>
                      <a:lnTo>
                        <a:pt x="63" y="0"/>
                      </a:lnTo>
                      <a:lnTo>
                        <a:pt x="48" y="32"/>
                      </a:lnTo>
                      <a:lnTo>
                        <a:pt x="0" y="32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83" name="Freeform 26"/>
                <p:cNvSpPr>
                  <a:spLocks/>
                </p:cNvSpPr>
                <p:nvPr/>
              </p:nvSpPr>
              <p:spPr bwMode="auto">
                <a:xfrm>
                  <a:off x="2882" y="4189"/>
                  <a:ext cx="252" cy="32"/>
                </a:xfrm>
                <a:custGeom>
                  <a:avLst/>
                  <a:gdLst>
                    <a:gd name="T0" fmla="*/ 11 w 252"/>
                    <a:gd name="T1" fmla="*/ 0 h 32"/>
                    <a:gd name="T2" fmla="*/ 251 w 252"/>
                    <a:gd name="T3" fmla="*/ 0 h 32"/>
                    <a:gd name="T4" fmla="*/ 242 w 252"/>
                    <a:gd name="T5" fmla="*/ 31 h 32"/>
                    <a:gd name="T6" fmla="*/ 0 w 252"/>
                    <a:gd name="T7" fmla="*/ 31 h 32"/>
                    <a:gd name="T8" fmla="*/ 11 w 252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2" h="32">
                      <a:moveTo>
                        <a:pt x="11" y="0"/>
                      </a:moveTo>
                      <a:lnTo>
                        <a:pt x="251" y="0"/>
                      </a:lnTo>
                      <a:lnTo>
                        <a:pt x="242" y="31"/>
                      </a:lnTo>
                      <a:lnTo>
                        <a:pt x="0" y="31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84" name="Freeform 27"/>
                <p:cNvSpPr>
                  <a:spLocks/>
                </p:cNvSpPr>
                <p:nvPr/>
              </p:nvSpPr>
              <p:spPr bwMode="auto">
                <a:xfrm>
                  <a:off x="3204" y="4189"/>
                  <a:ext cx="239" cy="33"/>
                </a:xfrm>
                <a:custGeom>
                  <a:avLst/>
                  <a:gdLst>
                    <a:gd name="T0" fmla="*/ 8 w 239"/>
                    <a:gd name="T1" fmla="*/ 0 h 33"/>
                    <a:gd name="T2" fmla="*/ 238 w 239"/>
                    <a:gd name="T3" fmla="*/ 0 h 33"/>
                    <a:gd name="T4" fmla="*/ 236 w 239"/>
                    <a:gd name="T5" fmla="*/ 32 h 33"/>
                    <a:gd name="T6" fmla="*/ 0 w 239"/>
                    <a:gd name="T7" fmla="*/ 32 h 33"/>
                    <a:gd name="T8" fmla="*/ 8 w 239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33">
                      <a:moveTo>
                        <a:pt x="8" y="0"/>
                      </a:moveTo>
                      <a:lnTo>
                        <a:pt x="238" y="0"/>
                      </a:lnTo>
                      <a:lnTo>
                        <a:pt x="236" y="32"/>
                      </a:lnTo>
                      <a:lnTo>
                        <a:pt x="0" y="32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85" name="Freeform 28"/>
                <p:cNvSpPr>
                  <a:spLocks/>
                </p:cNvSpPr>
                <p:nvPr/>
              </p:nvSpPr>
              <p:spPr bwMode="auto">
                <a:xfrm>
                  <a:off x="3490" y="4189"/>
                  <a:ext cx="244" cy="33"/>
                </a:xfrm>
                <a:custGeom>
                  <a:avLst/>
                  <a:gdLst>
                    <a:gd name="T0" fmla="*/ 2 w 244"/>
                    <a:gd name="T1" fmla="*/ 0 h 33"/>
                    <a:gd name="T2" fmla="*/ 243 w 244"/>
                    <a:gd name="T3" fmla="*/ 0 h 33"/>
                    <a:gd name="T4" fmla="*/ 243 w 244"/>
                    <a:gd name="T5" fmla="*/ 32 h 33"/>
                    <a:gd name="T6" fmla="*/ 0 w 244"/>
                    <a:gd name="T7" fmla="*/ 32 h 33"/>
                    <a:gd name="T8" fmla="*/ 2 w 244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4" h="33">
                      <a:moveTo>
                        <a:pt x="2" y="0"/>
                      </a:moveTo>
                      <a:lnTo>
                        <a:pt x="243" y="0"/>
                      </a:lnTo>
                      <a:lnTo>
                        <a:pt x="243" y="32"/>
                      </a:lnTo>
                      <a:lnTo>
                        <a:pt x="0" y="3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86" name="Freeform 29"/>
                <p:cNvSpPr>
                  <a:spLocks/>
                </p:cNvSpPr>
                <p:nvPr/>
              </p:nvSpPr>
              <p:spPr bwMode="auto">
                <a:xfrm>
                  <a:off x="3785" y="4189"/>
                  <a:ext cx="215" cy="36"/>
                </a:xfrm>
                <a:custGeom>
                  <a:avLst/>
                  <a:gdLst>
                    <a:gd name="T0" fmla="*/ 0 w 215"/>
                    <a:gd name="T1" fmla="*/ 0 h 36"/>
                    <a:gd name="T2" fmla="*/ 208 w 215"/>
                    <a:gd name="T3" fmla="*/ 0 h 36"/>
                    <a:gd name="T4" fmla="*/ 214 w 215"/>
                    <a:gd name="T5" fmla="*/ 35 h 36"/>
                    <a:gd name="T6" fmla="*/ 0 w 215"/>
                    <a:gd name="T7" fmla="*/ 35 h 36"/>
                    <a:gd name="T8" fmla="*/ 0 w 2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5" h="36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14" y="35"/>
                      </a:lnTo>
                      <a:lnTo>
                        <a:pt x="0" y="3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387" name="Freeform 30"/>
                <p:cNvSpPr>
                  <a:spLocks/>
                </p:cNvSpPr>
                <p:nvPr/>
              </p:nvSpPr>
              <p:spPr bwMode="auto">
                <a:xfrm>
                  <a:off x="4049" y="4209"/>
                  <a:ext cx="266" cy="31"/>
                </a:xfrm>
                <a:custGeom>
                  <a:avLst/>
                  <a:gdLst>
                    <a:gd name="T0" fmla="*/ 0 w 266"/>
                    <a:gd name="T1" fmla="*/ 0 h 31"/>
                    <a:gd name="T2" fmla="*/ 242 w 266"/>
                    <a:gd name="T3" fmla="*/ 0 h 31"/>
                    <a:gd name="T4" fmla="*/ 265 w 266"/>
                    <a:gd name="T5" fmla="*/ 30 h 31"/>
                    <a:gd name="T6" fmla="*/ 11 w 266"/>
                    <a:gd name="T7" fmla="*/ 30 h 31"/>
                    <a:gd name="T8" fmla="*/ 0 w 266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6" h="31">
                      <a:moveTo>
                        <a:pt x="0" y="0"/>
                      </a:moveTo>
                      <a:lnTo>
                        <a:pt x="242" y="0"/>
                      </a:lnTo>
                      <a:lnTo>
                        <a:pt x="265" y="30"/>
                      </a:lnTo>
                      <a:lnTo>
                        <a:pt x="11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6354" name="Group 31"/>
              <p:cNvGrpSpPr>
                <a:grpSpLocks/>
              </p:cNvGrpSpPr>
              <p:nvPr/>
            </p:nvGrpSpPr>
            <p:grpSpPr bwMode="auto">
              <a:xfrm>
                <a:off x="2668" y="4249"/>
                <a:ext cx="1668" cy="91"/>
                <a:chOff x="2668" y="4249"/>
                <a:chExt cx="1668" cy="91"/>
              </a:xfrm>
            </p:grpSpPr>
            <p:grpSp>
              <p:nvGrpSpPr>
                <p:cNvPr id="96355" name="Group 32"/>
                <p:cNvGrpSpPr>
                  <a:grpSpLocks/>
                </p:cNvGrpSpPr>
                <p:nvPr/>
              </p:nvGrpSpPr>
              <p:grpSpPr bwMode="auto">
                <a:xfrm>
                  <a:off x="2812" y="4252"/>
                  <a:ext cx="825" cy="80"/>
                  <a:chOff x="2812" y="4252"/>
                  <a:chExt cx="825" cy="80"/>
                </a:xfrm>
              </p:grpSpPr>
              <p:sp>
                <p:nvSpPr>
                  <p:cNvPr id="96378" name="Freeform 33"/>
                  <p:cNvSpPr>
                    <a:spLocks/>
                  </p:cNvSpPr>
                  <p:nvPr/>
                </p:nvSpPr>
                <p:spPr bwMode="auto">
                  <a:xfrm>
                    <a:off x="2812" y="4252"/>
                    <a:ext cx="781" cy="1"/>
                  </a:xfrm>
                  <a:custGeom>
                    <a:avLst/>
                    <a:gdLst>
                      <a:gd name="T0" fmla="*/ 0 w 781"/>
                      <a:gd name="T1" fmla="*/ 0 h 1"/>
                      <a:gd name="T2" fmla="*/ 780 w 78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81" h="1">
                        <a:moveTo>
                          <a:pt x="0" y="0"/>
                        </a:moveTo>
                        <a:lnTo>
                          <a:pt x="78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79" name="Freeform 34"/>
                  <p:cNvSpPr>
                    <a:spLocks/>
                  </p:cNvSpPr>
                  <p:nvPr/>
                </p:nvSpPr>
                <p:spPr bwMode="auto">
                  <a:xfrm>
                    <a:off x="2844" y="4279"/>
                    <a:ext cx="793" cy="1"/>
                  </a:xfrm>
                  <a:custGeom>
                    <a:avLst/>
                    <a:gdLst>
                      <a:gd name="T0" fmla="*/ 0 w 793"/>
                      <a:gd name="T1" fmla="*/ 0 h 1"/>
                      <a:gd name="T2" fmla="*/ 792 w 79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93" h="1">
                        <a:moveTo>
                          <a:pt x="0" y="0"/>
                        </a:moveTo>
                        <a:lnTo>
                          <a:pt x="79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80" name="Freeform 35"/>
                  <p:cNvSpPr>
                    <a:spLocks/>
                  </p:cNvSpPr>
                  <p:nvPr/>
                </p:nvSpPr>
                <p:spPr bwMode="auto">
                  <a:xfrm>
                    <a:off x="2852" y="4304"/>
                    <a:ext cx="694" cy="1"/>
                  </a:xfrm>
                  <a:custGeom>
                    <a:avLst/>
                    <a:gdLst>
                      <a:gd name="T0" fmla="*/ 0 w 694"/>
                      <a:gd name="T1" fmla="*/ 0 h 1"/>
                      <a:gd name="T2" fmla="*/ 693 w 694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94" h="1">
                        <a:moveTo>
                          <a:pt x="0" y="0"/>
                        </a:moveTo>
                        <a:lnTo>
                          <a:pt x="69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81" name="Freeform 36"/>
                  <p:cNvSpPr>
                    <a:spLocks/>
                  </p:cNvSpPr>
                  <p:nvPr/>
                </p:nvSpPr>
                <p:spPr bwMode="auto">
                  <a:xfrm>
                    <a:off x="2869" y="4331"/>
                    <a:ext cx="94" cy="1"/>
                  </a:xfrm>
                  <a:custGeom>
                    <a:avLst/>
                    <a:gdLst>
                      <a:gd name="T0" fmla="*/ 0 w 94"/>
                      <a:gd name="T1" fmla="*/ 0 h 1"/>
                      <a:gd name="T2" fmla="*/ 93 w 94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4" h="1">
                        <a:moveTo>
                          <a:pt x="0" y="0"/>
                        </a:moveTo>
                        <a:lnTo>
                          <a:pt x="9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6356" name="Group 37"/>
                <p:cNvGrpSpPr>
                  <a:grpSpLocks/>
                </p:cNvGrpSpPr>
                <p:nvPr/>
              </p:nvGrpSpPr>
              <p:grpSpPr bwMode="auto">
                <a:xfrm>
                  <a:off x="2668" y="4263"/>
                  <a:ext cx="138" cy="53"/>
                  <a:chOff x="2668" y="4263"/>
                  <a:chExt cx="138" cy="53"/>
                </a:xfrm>
              </p:grpSpPr>
              <p:sp>
                <p:nvSpPr>
                  <p:cNvPr id="96375" name="Freeform 38"/>
                  <p:cNvSpPr>
                    <a:spLocks/>
                  </p:cNvSpPr>
                  <p:nvPr/>
                </p:nvSpPr>
                <p:spPr bwMode="auto">
                  <a:xfrm>
                    <a:off x="2701" y="4263"/>
                    <a:ext cx="80" cy="1"/>
                  </a:xfrm>
                  <a:custGeom>
                    <a:avLst/>
                    <a:gdLst>
                      <a:gd name="T0" fmla="*/ 0 w 80"/>
                      <a:gd name="T1" fmla="*/ 0 h 1"/>
                      <a:gd name="T2" fmla="*/ 79 w 8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80" h="1">
                        <a:moveTo>
                          <a:pt x="0" y="0"/>
                        </a:moveTo>
                        <a:lnTo>
                          <a:pt x="7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76" name="Freeform 39"/>
                  <p:cNvSpPr>
                    <a:spLocks/>
                  </p:cNvSpPr>
                  <p:nvPr/>
                </p:nvSpPr>
                <p:spPr bwMode="auto">
                  <a:xfrm>
                    <a:off x="2689" y="4291"/>
                    <a:ext cx="75" cy="1"/>
                  </a:xfrm>
                  <a:custGeom>
                    <a:avLst/>
                    <a:gdLst>
                      <a:gd name="T0" fmla="*/ 0 w 75"/>
                      <a:gd name="T1" fmla="*/ 0 h 1"/>
                      <a:gd name="T2" fmla="*/ 74 w 75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5" h="1">
                        <a:moveTo>
                          <a:pt x="0" y="0"/>
                        </a:moveTo>
                        <a:lnTo>
                          <a:pt x="74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77" name="Freeform 40"/>
                  <p:cNvSpPr>
                    <a:spLocks/>
                  </p:cNvSpPr>
                  <p:nvPr/>
                </p:nvSpPr>
                <p:spPr bwMode="auto">
                  <a:xfrm>
                    <a:off x="2668" y="4315"/>
                    <a:ext cx="138" cy="1"/>
                  </a:xfrm>
                  <a:custGeom>
                    <a:avLst/>
                    <a:gdLst>
                      <a:gd name="T0" fmla="*/ 0 w 138"/>
                      <a:gd name="T1" fmla="*/ 0 h 1"/>
                      <a:gd name="T2" fmla="*/ 137 w 138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38" h="1">
                        <a:moveTo>
                          <a:pt x="0" y="0"/>
                        </a:moveTo>
                        <a:lnTo>
                          <a:pt x="13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6357" name="Group 41"/>
                <p:cNvGrpSpPr>
                  <a:grpSpLocks/>
                </p:cNvGrpSpPr>
                <p:nvPr/>
              </p:nvGrpSpPr>
              <p:grpSpPr bwMode="auto">
                <a:xfrm>
                  <a:off x="2988" y="4249"/>
                  <a:ext cx="757" cy="84"/>
                  <a:chOff x="2988" y="4249"/>
                  <a:chExt cx="757" cy="84"/>
                </a:xfrm>
              </p:grpSpPr>
              <p:sp>
                <p:nvSpPr>
                  <p:cNvPr id="96369" name="Freeform 42"/>
                  <p:cNvSpPr>
                    <a:spLocks/>
                  </p:cNvSpPr>
                  <p:nvPr/>
                </p:nvSpPr>
                <p:spPr bwMode="auto">
                  <a:xfrm>
                    <a:off x="2988" y="4331"/>
                    <a:ext cx="471" cy="1"/>
                  </a:xfrm>
                  <a:custGeom>
                    <a:avLst/>
                    <a:gdLst>
                      <a:gd name="T0" fmla="*/ 0 w 471"/>
                      <a:gd name="T1" fmla="*/ 0 h 1"/>
                      <a:gd name="T2" fmla="*/ 470 w 47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71" h="1">
                        <a:moveTo>
                          <a:pt x="0" y="0"/>
                        </a:moveTo>
                        <a:lnTo>
                          <a:pt x="47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70" name="Freeform 43"/>
                  <p:cNvSpPr>
                    <a:spLocks/>
                  </p:cNvSpPr>
                  <p:nvPr/>
                </p:nvSpPr>
                <p:spPr bwMode="auto">
                  <a:xfrm>
                    <a:off x="3629" y="4249"/>
                    <a:ext cx="110" cy="1"/>
                  </a:xfrm>
                  <a:custGeom>
                    <a:avLst/>
                    <a:gdLst>
                      <a:gd name="T0" fmla="*/ 0 w 110"/>
                      <a:gd name="T1" fmla="*/ 0 h 1"/>
                      <a:gd name="T2" fmla="*/ 109 w 11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10" h="1">
                        <a:moveTo>
                          <a:pt x="0" y="0"/>
                        </a:moveTo>
                        <a:lnTo>
                          <a:pt x="10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71" name="Freeform 44"/>
                  <p:cNvSpPr>
                    <a:spLocks/>
                  </p:cNvSpPr>
                  <p:nvPr/>
                </p:nvSpPr>
                <p:spPr bwMode="auto">
                  <a:xfrm>
                    <a:off x="3658" y="4279"/>
                    <a:ext cx="87" cy="1"/>
                  </a:xfrm>
                  <a:custGeom>
                    <a:avLst/>
                    <a:gdLst>
                      <a:gd name="T0" fmla="*/ 0 w 87"/>
                      <a:gd name="T1" fmla="*/ 0 h 1"/>
                      <a:gd name="T2" fmla="*/ 86 w 87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87" h="1">
                        <a:moveTo>
                          <a:pt x="0" y="0"/>
                        </a:moveTo>
                        <a:lnTo>
                          <a:pt x="8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72" name="Freeform 45"/>
                  <p:cNvSpPr>
                    <a:spLocks/>
                  </p:cNvSpPr>
                  <p:nvPr/>
                </p:nvSpPr>
                <p:spPr bwMode="auto">
                  <a:xfrm>
                    <a:off x="3596" y="4305"/>
                    <a:ext cx="149" cy="1"/>
                  </a:xfrm>
                  <a:custGeom>
                    <a:avLst/>
                    <a:gdLst>
                      <a:gd name="T0" fmla="*/ 0 w 149"/>
                      <a:gd name="T1" fmla="*/ 0 h 1"/>
                      <a:gd name="T2" fmla="*/ 148 w 149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9" h="1">
                        <a:moveTo>
                          <a:pt x="0" y="0"/>
                        </a:moveTo>
                        <a:lnTo>
                          <a:pt x="14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73" name="Freeform 46"/>
                  <p:cNvSpPr>
                    <a:spLocks/>
                  </p:cNvSpPr>
                  <p:nvPr/>
                </p:nvSpPr>
                <p:spPr bwMode="auto">
                  <a:xfrm>
                    <a:off x="3480" y="4331"/>
                    <a:ext cx="73" cy="1"/>
                  </a:xfrm>
                  <a:custGeom>
                    <a:avLst/>
                    <a:gdLst>
                      <a:gd name="T0" fmla="*/ 0 w 73"/>
                      <a:gd name="T1" fmla="*/ 0 h 1"/>
                      <a:gd name="T2" fmla="*/ 72 w 7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3" h="1">
                        <a:moveTo>
                          <a:pt x="0" y="0"/>
                        </a:moveTo>
                        <a:lnTo>
                          <a:pt x="7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74" name="Freeform 47"/>
                  <p:cNvSpPr>
                    <a:spLocks/>
                  </p:cNvSpPr>
                  <p:nvPr/>
                </p:nvSpPr>
                <p:spPr bwMode="auto">
                  <a:xfrm>
                    <a:off x="3575" y="4332"/>
                    <a:ext cx="163" cy="1"/>
                  </a:xfrm>
                  <a:custGeom>
                    <a:avLst/>
                    <a:gdLst>
                      <a:gd name="T0" fmla="*/ 0 w 163"/>
                      <a:gd name="T1" fmla="*/ 0 h 1"/>
                      <a:gd name="T2" fmla="*/ 162 w 16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3" h="1">
                        <a:moveTo>
                          <a:pt x="0" y="0"/>
                        </a:moveTo>
                        <a:lnTo>
                          <a:pt x="16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6358" name="Group 48"/>
                <p:cNvGrpSpPr>
                  <a:grpSpLocks/>
                </p:cNvGrpSpPr>
                <p:nvPr/>
              </p:nvGrpSpPr>
              <p:grpSpPr bwMode="auto">
                <a:xfrm>
                  <a:off x="3782" y="4263"/>
                  <a:ext cx="235" cy="74"/>
                  <a:chOff x="3782" y="4263"/>
                  <a:chExt cx="235" cy="74"/>
                </a:xfrm>
              </p:grpSpPr>
              <p:sp>
                <p:nvSpPr>
                  <p:cNvPr id="96366" name="Freeform 49"/>
                  <p:cNvSpPr>
                    <a:spLocks/>
                  </p:cNvSpPr>
                  <p:nvPr/>
                </p:nvSpPr>
                <p:spPr bwMode="auto">
                  <a:xfrm>
                    <a:off x="3782" y="4263"/>
                    <a:ext cx="221" cy="1"/>
                  </a:xfrm>
                  <a:custGeom>
                    <a:avLst/>
                    <a:gdLst>
                      <a:gd name="T0" fmla="*/ 0 w 221"/>
                      <a:gd name="T1" fmla="*/ 0 h 1"/>
                      <a:gd name="T2" fmla="*/ 220 w 22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21" h="1">
                        <a:moveTo>
                          <a:pt x="0" y="0"/>
                        </a:moveTo>
                        <a:lnTo>
                          <a:pt x="22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67" name="Freeform 50"/>
                  <p:cNvSpPr>
                    <a:spLocks/>
                  </p:cNvSpPr>
                  <p:nvPr/>
                </p:nvSpPr>
                <p:spPr bwMode="auto">
                  <a:xfrm>
                    <a:off x="3812" y="4296"/>
                    <a:ext cx="195" cy="1"/>
                  </a:xfrm>
                  <a:custGeom>
                    <a:avLst/>
                    <a:gdLst>
                      <a:gd name="T0" fmla="*/ 0 w 195"/>
                      <a:gd name="T1" fmla="*/ 0 h 1"/>
                      <a:gd name="T2" fmla="*/ 194 w 195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5" h="1">
                        <a:moveTo>
                          <a:pt x="0" y="0"/>
                        </a:moveTo>
                        <a:lnTo>
                          <a:pt x="194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68" name="Freeform 51"/>
                  <p:cNvSpPr>
                    <a:spLocks/>
                  </p:cNvSpPr>
                  <p:nvPr/>
                </p:nvSpPr>
                <p:spPr bwMode="auto">
                  <a:xfrm>
                    <a:off x="3816" y="4336"/>
                    <a:ext cx="201" cy="1"/>
                  </a:xfrm>
                  <a:custGeom>
                    <a:avLst/>
                    <a:gdLst>
                      <a:gd name="T0" fmla="*/ 0 w 201"/>
                      <a:gd name="T1" fmla="*/ 0 h 1"/>
                      <a:gd name="T2" fmla="*/ 200 w 20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1" h="1">
                        <a:moveTo>
                          <a:pt x="0" y="0"/>
                        </a:moveTo>
                        <a:lnTo>
                          <a:pt x="20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6359" name="Group 52"/>
                <p:cNvGrpSpPr>
                  <a:grpSpLocks/>
                </p:cNvGrpSpPr>
                <p:nvPr/>
              </p:nvGrpSpPr>
              <p:grpSpPr bwMode="auto">
                <a:xfrm>
                  <a:off x="4056" y="4263"/>
                  <a:ext cx="280" cy="77"/>
                  <a:chOff x="4056" y="4263"/>
                  <a:chExt cx="280" cy="77"/>
                </a:xfrm>
              </p:grpSpPr>
              <p:sp>
                <p:nvSpPr>
                  <p:cNvPr id="96360" name="Freeform 53"/>
                  <p:cNvSpPr>
                    <a:spLocks/>
                  </p:cNvSpPr>
                  <p:nvPr/>
                </p:nvSpPr>
                <p:spPr bwMode="auto">
                  <a:xfrm>
                    <a:off x="4077" y="4263"/>
                    <a:ext cx="213" cy="1"/>
                  </a:xfrm>
                  <a:custGeom>
                    <a:avLst/>
                    <a:gdLst>
                      <a:gd name="T0" fmla="*/ 0 w 213"/>
                      <a:gd name="T1" fmla="*/ 0 h 1"/>
                      <a:gd name="T2" fmla="*/ 212 w 21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13" h="1">
                        <a:moveTo>
                          <a:pt x="0" y="0"/>
                        </a:moveTo>
                        <a:lnTo>
                          <a:pt x="21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61" name="Freeform 54"/>
                  <p:cNvSpPr>
                    <a:spLocks/>
                  </p:cNvSpPr>
                  <p:nvPr/>
                </p:nvSpPr>
                <p:spPr bwMode="auto">
                  <a:xfrm>
                    <a:off x="4056" y="4291"/>
                    <a:ext cx="173" cy="1"/>
                  </a:xfrm>
                  <a:custGeom>
                    <a:avLst/>
                    <a:gdLst>
                      <a:gd name="T0" fmla="*/ 0 w 173"/>
                      <a:gd name="T1" fmla="*/ 0 h 1"/>
                      <a:gd name="T2" fmla="*/ 172 w 17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73" h="1">
                        <a:moveTo>
                          <a:pt x="0" y="0"/>
                        </a:moveTo>
                        <a:lnTo>
                          <a:pt x="17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62" name="Freeform 55"/>
                  <p:cNvSpPr>
                    <a:spLocks/>
                  </p:cNvSpPr>
                  <p:nvPr/>
                </p:nvSpPr>
                <p:spPr bwMode="auto">
                  <a:xfrm>
                    <a:off x="4077" y="4315"/>
                    <a:ext cx="160" cy="1"/>
                  </a:xfrm>
                  <a:custGeom>
                    <a:avLst/>
                    <a:gdLst>
                      <a:gd name="T0" fmla="*/ 0 w 160"/>
                      <a:gd name="T1" fmla="*/ 0 h 1"/>
                      <a:gd name="T2" fmla="*/ 159 w 16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0" h="1">
                        <a:moveTo>
                          <a:pt x="0" y="0"/>
                        </a:moveTo>
                        <a:lnTo>
                          <a:pt x="15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63" name="Freeform 56"/>
                  <p:cNvSpPr>
                    <a:spLocks/>
                  </p:cNvSpPr>
                  <p:nvPr/>
                </p:nvSpPr>
                <p:spPr bwMode="auto">
                  <a:xfrm>
                    <a:off x="4070" y="4339"/>
                    <a:ext cx="200" cy="1"/>
                  </a:xfrm>
                  <a:custGeom>
                    <a:avLst/>
                    <a:gdLst>
                      <a:gd name="T0" fmla="*/ 0 w 200"/>
                      <a:gd name="T1" fmla="*/ 0 h 1"/>
                      <a:gd name="T2" fmla="*/ 199 w 20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" h="1">
                        <a:moveTo>
                          <a:pt x="0" y="0"/>
                        </a:moveTo>
                        <a:lnTo>
                          <a:pt x="19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64" name="Freeform 57"/>
                  <p:cNvSpPr>
                    <a:spLocks/>
                  </p:cNvSpPr>
                  <p:nvPr/>
                </p:nvSpPr>
                <p:spPr bwMode="auto">
                  <a:xfrm>
                    <a:off x="4262" y="4293"/>
                    <a:ext cx="59" cy="1"/>
                  </a:xfrm>
                  <a:custGeom>
                    <a:avLst/>
                    <a:gdLst>
                      <a:gd name="T0" fmla="*/ 0 w 59"/>
                      <a:gd name="T1" fmla="*/ 0 h 1"/>
                      <a:gd name="T2" fmla="*/ 58 w 59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9" h="1">
                        <a:moveTo>
                          <a:pt x="0" y="0"/>
                        </a:moveTo>
                        <a:lnTo>
                          <a:pt x="5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65" name="Freeform 58"/>
                  <p:cNvSpPr>
                    <a:spLocks/>
                  </p:cNvSpPr>
                  <p:nvPr/>
                </p:nvSpPr>
                <p:spPr bwMode="auto">
                  <a:xfrm>
                    <a:off x="4282" y="4328"/>
                    <a:ext cx="54" cy="1"/>
                  </a:xfrm>
                  <a:custGeom>
                    <a:avLst/>
                    <a:gdLst>
                      <a:gd name="T0" fmla="*/ 0 w 54"/>
                      <a:gd name="T1" fmla="*/ 0 h 1"/>
                      <a:gd name="T2" fmla="*/ 53 w 54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4" h="1">
                        <a:moveTo>
                          <a:pt x="0" y="0"/>
                        </a:moveTo>
                        <a:lnTo>
                          <a:pt x="5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6292" name="Group 59"/>
            <p:cNvGrpSpPr>
              <a:grpSpLocks/>
            </p:cNvGrpSpPr>
            <p:nvPr/>
          </p:nvGrpSpPr>
          <p:grpSpPr bwMode="auto">
            <a:xfrm>
              <a:off x="5622925" y="2276475"/>
              <a:ext cx="631825" cy="773113"/>
              <a:chOff x="900" y="694"/>
              <a:chExt cx="957" cy="890"/>
            </a:xfrm>
          </p:grpSpPr>
          <p:grpSp>
            <p:nvGrpSpPr>
              <p:cNvPr id="96341" name="Group 60"/>
              <p:cNvGrpSpPr>
                <a:grpSpLocks/>
              </p:cNvGrpSpPr>
              <p:nvPr/>
            </p:nvGrpSpPr>
            <p:grpSpPr bwMode="auto">
              <a:xfrm>
                <a:off x="992" y="1420"/>
                <a:ext cx="777" cy="164"/>
                <a:chOff x="992" y="1420"/>
                <a:chExt cx="777" cy="164"/>
              </a:xfrm>
            </p:grpSpPr>
            <p:grpSp>
              <p:nvGrpSpPr>
                <p:cNvPr id="96348" name="Group 61"/>
                <p:cNvGrpSpPr>
                  <a:grpSpLocks/>
                </p:cNvGrpSpPr>
                <p:nvPr/>
              </p:nvGrpSpPr>
              <p:grpSpPr bwMode="auto">
                <a:xfrm>
                  <a:off x="992" y="1471"/>
                  <a:ext cx="777" cy="113"/>
                  <a:chOff x="992" y="1471"/>
                  <a:chExt cx="777" cy="113"/>
                </a:xfrm>
              </p:grpSpPr>
              <p:sp>
                <p:nvSpPr>
                  <p:cNvPr id="96350" name="Freeform 62"/>
                  <p:cNvSpPr>
                    <a:spLocks/>
                  </p:cNvSpPr>
                  <p:nvPr/>
                </p:nvSpPr>
                <p:spPr bwMode="auto">
                  <a:xfrm>
                    <a:off x="992" y="1471"/>
                    <a:ext cx="777" cy="63"/>
                  </a:xfrm>
                  <a:custGeom>
                    <a:avLst/>
                    <a:gdLst>
                      <a:gd name="T0" fmla="*/ 0 w 777"/>
                      <a:gd name="T1" fmla="*/ 62 h 63"/>
                      <a:gd name="T2" fmla="*/ 776 w 777"/>
                      <a:gd name="T3" fmla="*/ 62 h 63"/>
                      <a:gd name="T4" fmla="*/ 731 w 777"/>
                      <a:gd name="T5" fmla="*/ 0 h 63"/>
                      <a:gd name="T6" fmla="*/ 46 w 777"/>
                      <a:gd name="T7" fmla="*/ 0 h 63"/>
                      <a:gd name="T8" fmla="*/ 0 w 777"/>
                      <a:gd name="T9" fmla="*/ 62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77" h="63">
                        <a:moveTo>
                          <a:pt x="0" y="62"/>
                        </a:moveTo>
                        <a:lnTo>
                          <a:pt x="776" y="62"/>
                        </a:lnTo>
                        <a:lnTo>
                          <a:pt x="731" y="0"/>
                        </a:lnTo>
                        <a:lnTo>
                          <a:pt x="46" y="0"/>
                        </a:lnTo>
                        <a:lnTo>
                          <a:pt x="0" y="62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635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1537"/>
                    <a:ext cx="767" cy="47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 sz="8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6349" name="Freeform 64"/>
                <p:cNvSpPr>
                  <a:spLocks/>
                </p:cNvSpPr>
                <p:nvPr/>
              </p:nvSpPr>
              <p:spPr bwMode="auto">
                <a:xfrm>
                  <a:off x="1171" y="1420"/>
                  <a:ext cx="414" cy="112"/>
                </a:xfrm>
                <a:custGeom>
                  <a:avLst/>
                  <a:gdLst>
                    <a:gd name="T0" fmla="*/ 0 w 414"/>
                    <a:gd name="T1" fmla="*/ 62 h 112"/>
                    <a:gd name="T2" fmla="*/ 0 w 414"/>
                    <a:gd name="T3" fmla="*/ 0 h 112"/>
                    <a:gd name="T4" fmla="*/ 413 w 414"/>
                    <a:gd name="T5" fmla="*/ 0 h 112"/>
                    <a:gd name="T6" fmla="*/ 413 w 414"/>
                    <a:gd name="T7" fmla="*/ 64 h 112"/>
                    <a:gd name="T8" fmla="*/ 411 w 414"/>
                    <a:gd name="T9" fmla="*/ 70 h 112"/>
                    <a:gd name="T10" fmla="*/ 407 w 414"/>
                    <a:gd name="T11" fmla="*/ 75 h 112"/>
                    <a:gd name="T12" fmla="*/ 399 w 414"/>
                    <a:gd name="T13" fmla="*/ 80 h 112"/>
                    <a:gd name="T14" fmla="*/ 390 w 414"/>
                    <a:gd name="T15" fmla="*/ 85 h 112"/>
                    <a:gd name="T16" fmla="*/ 379 w 414"/>
                    <a:gd name="T17" fmla="*/ 89 h 112"/>
                    <a:gd name="T18" fmla="*/ 368 w 414"/>
                    <a:gd name="T19" fmla="*/ 93 h 112"/>
                    <a:gd name="T20" fmla="*/ 354 w 414"/>
                    <a:gd name="T21" fmla="*/ 96 h 112"/>
                    <a:gd name="T22" fmla="*/ 339 w 414"/>
                    <a:gd name="T23" fmla="*/ 99 h 112"/>
                    <a:gd name="T24" fmla="*/ 325 w 414"/>
                    <a:gd name="T25" fmla="*/ 102 h 112"/>
                    <a:gd name="T26" fmla="*/ 304 w 414"/>
                    <a:gd name="T27" fmla="*/ 106 h 112"/>
                    <a:gd name="T28" fmla="*/ 286 w 414"/>
                    <a:gd name="T29" fmla="*/ 107 h 112"/>
                    <a:gd name="T30" fmla="*/ 268 w 414"/>
                    <a:gd name="T31" fmla="*/ 109 h 112"/>
                    <a:gd name="T32" fmla="*/ 248 w 414"/>
                    <a:gd name="T33" fmla="*/ 110 h 112"/>
                    <a:gd name="T34" fmla="*/ 225 w 414"/>
                    <a:gd name="T35" fmla="*/ 111 h 112"/>
                    <a:gd name="T36" fmla="*/ 196 w 414"/>
                    <a:gd name="T37" fmla="*/ 111 h 112"/>
                    <a:gd name="T38" fmla="*/ 169 w 414"/>
                    <a:gd name="T39" fmla="*/ 110 h 112"/>
                    <a:gd name="T40" fmla="*/ 144 w 414"/>
                    <a:gd name="T41" fmla="*/ 109 h 112"/>
                    <a:gd name="T42" fmla="*/ 121 w 414"/>
                    <a:gd name="T43" fmla="*/ 107 h 112"/>
                    <a:gd name="T44" fmla="*/ 102 w 414"/>
                    <a:gd name="T45" fmla="*/ 105 h 112"/>
                    <a:gd name="T46" fmla="*/ 87 w 414"/>
                    <a:gd name="T47" fmla="*/ 102 h 112"/>
                    <a:gd name="T48" fmla="*/ 68 w 414"/>
                    <a:gd name="T49" fmla="*/ 99 h 112"/>
                    <a:gd name="T50" fmla="*/ 52 w 414"/>
                    <a:gd name="T51" fmla="*/ 95 h 112"/>
                    <a:gd name="T52" fmla="*/ 39 w 414"/>
                    <a:gd name="T53" fmla="*/ 91 h 112"/>
                    <a:gd name="T54" fmla="*/ 26 w 414"/>
                    <a:gd name="T55" fmla="*/ 86 h 112"/>
                    <a:gd name="T56" fmla="*/ 17 w 414"/>
                    <a:gd name="T57" fmla="*/ 82 h 112"/>
                    <a:gd name="T58" fmla="*/ 11 w 414"/>
                    <a:gd name="T59" fmla="*/ 78 h 112"/>
                    <a:gd name="T60" fmla="*/ 6 w 414"/>
                    <a:gd name="T61" fmla="*/ 73 h 112"/>
                    <a:gd name="T62" fmla="*/ 2 w 414"/>
                    <a:gd name="T63" fmla="*/ 69 h 112"/>
                    <a:gd name="T64" fmla="*/ 0 w 414"/>
                    <a:gd name="T65" fmla="*/ 62 h 1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14" h="112">
                      <a:moveTo>
                        <a:pt x="0" y="62"/>
                      </a:moveTo>
                      <a:lnTo>
                        <a:pt x="0" y="0"/>
                      </a:lnTo>
                      <a:lnTo>
                        <a:pt x="413" y="0"/>
                      </a:lnTo>
                      <a:lnTo>
                        <a:pt x="413" y="64"/>
                      </a:lnTo>
                      <a:lnTo>
                        <a:pt x="411" y="70"/>
                      </a:lnTo>
                      <a:lnTo>
                        <a:pt x="407" y="75"/>
                      </a:lnTo>
                      <a:lnTo>
                        <a:pt x="399" y="80"/>
                      </a:lnTo>
                      <a:lnTo>
                        <a:pt x="390" y="85"/>
                      </a:lnTo>
                      <a:lnTo>
                        <a:pt x="379" y="89"/>
                      </a:lnTo>
                      <a:lnTo>
                        <a:pt x="368" y="93"/>
                      </a:lnTo>
                      <a:lnTo>
                        <a:pt x="354" y="96"/>
                      </a:lnTo>
                      <a:lnTo>
                        <a:pt x="339" y="99"/>
                      </a:lnTo>
                      <a:lnTo>
                        <a:pt x="325" y="102"/>
                      </a:lnTo>
                      <a:lnTo>
                        <a:pt x="304" y="106"/>
                      </a:lnTo>
                      <a:lnTo>
                        <a:pt x="286" y="107"/>
                      </a:lnTo>
                      <a:lnTo>
                        <a:pt x="268" y="109"/>
                      </a:lnTo>
                      <a:lnTo>
                        <a:pt x="248" y="110"/>
                      </a:lnTo>
                      <a:lnTo>
                        <a:pt x="225" y="111"/>
                      </a:lnTo>
                      <a:lnTo>
                        <a:pt x="196" y="111"/>
                      </a:lnTo>
                      <a:lnTo>
                        <a:pt x="169" y="110"/>
                      </a:lnTo>
                      <a:lnTo>
                        <a:pt x="144" y="109"/>
                      </a:lnTo>
                      <a:lnTo>
                        <a:pt x="121" y="107"/>
                      </a:lnTo>
                      <a:lnTo>
                        <a:pt x="102" y="105"/>
                      </a:lnTo>
                      <a:lnTo>
                        <a:pt x="87" y="102"/>
                      </a:lnTo>
                      <a:lnTo>
                        <a:pt x="68" y="99"/>
                      </a:lnTo>
                      <a:lnTo>
                        <a:pt x="52" y="95"/>
                      </a:lnTo>
                      <a:lnTo>
                        <a:pt x="39" y="91"/>
                      </a:lnTo>
                      <a:lnTo>
                        <a:pt x="26" y="86"/>
                      </a:lnTo>
                      <a:lnTo>
                        <a:pt x="17" y="82"/>
                      </a:lnTo>
                      <a:lnTo>
                        <a:pt x="11" y="78"/>
                      </a:lnTo>
                      <a:lnTo>
                        <a:pt x="6" y="73"/>
                      </a:lnTo>
                      <a:lnTo>
                        <a:pt x="2" y="69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96342" name="Group 65"/>
              <p:cNvGrpSpPr>
                <a:grpSpLocks/>
              </p:cNvGrpSpPr>
              <p:nvPr/>
            </p:nvGrpSpPr>
            <p:grpSpPr bwMode="auto">
              <a:xfrm>
                <a:off x="900" y="694"/>
                <a:ext cx="957" cy="744"/>
                <a:chOff x="900" y="694"/>
                <a:chExt cx="957" cy="744"/>
              </a:xfrm>
            </p:grpSpPr>
            <p:grpSp>
              <p:nvGrpSpPr>
                <p:cNvPr id="96343" name="Group 66"/>
                <p:cNvGrpSpPr>
                  <a:grpSpLocks/>
                </p:cNvGrpSpPr>
                <p:nvPr/>
              </p:nvGrpSpPr>
              <p:grpSpPr bwMode="auto">
                <a:xfrm>
                  <a:off x="900" y="694"/>
                  <a:ext cx="957" cy="744"/>
                  <a:chOff x="900" y="694"/>
                  <a:chExt cx="957" cy="744"/>
                </a:xfrm>
              </p:grpSpPr>
              <p:sp>
                <p:nvSpPr>
                  <p:cNvPr id="96345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900" y="694"/>
                    <a:ext cx="957" cy="744"/>
                  </a:xfrm>
                  <a:prstGeom prst="roundRect">
                    <a:avLst>
                      <a:gd name="adj" fmla="val 12301"/>
                    </a:avLst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 sz="8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6346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777"/>
                    <a:ext cx="740" cy="578"/>
                  </a:xfrm>
                  <a:prstGeom prst="roundRect">
                    <a:avLst>
                      <a:gd name="adj" fmla="val 12231"/>
                    </a:avLst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 sz="8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6347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051" y="809"/>
                    <a:ext cx="656" cy="514"/>
                  </a:xfrm>
                  <a:prstGeom prst="roundRect">
                    <a:avLst>
                      <a:gd name="adj" fmla="val 12130"/>
                    </a:avLst>
                  </a:prstGeom>
                  <a:solidFill>
                    <a:srgbClr val="008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 sz="8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6344" name="Rectangle 76"/>
                <p:cNvSpPr>
                  <a:spLocks noChangeArrowheads="1"/>
                </p:cNvSpPr>
                <p:nvPr/>
              </p:nvSpPr>
              <p:spPr bwMode="auto">
                <a:xfrm>
                  <a:off x="1707" y="1399"/>
                  <a:ext cx="19" cy="7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altLang="fr-FR" sz="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96293" name="Picture 71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963" y="2403475"/>
              <a:ext cx="865187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6294" name="Oval 72"/>
            <p:cNvSpPr>
              <a:spLocks noChangeArrowheads="1"/>
            </p:cNvSpPr>
            <p:nvPr/>
          </p:nvSpPr>
          <p:spPr bwMode="auto">
            <a:xfrm>
              <a:off x="8450263" y="3470275"/>
              <a:ext cx="508000" cy="12715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95" name="Rectangle 73"/>
            <p:cNvSpPr>
              <a:spLocks noChangeArrowheads="1"/>
            </p:cNvSpPr>
            <p:nvPr/>
          </p:nvSpPr>
          <p:spPr bwMode="auto">
            <a:xfrm>
              <a:off x="7796213" y="4254500"/>
              <a:ext cx="139700" cy="442913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96" name="Rectangle 74"/>
            <p:cNvSpPr>
              <a:spLocks noChangeArrowheads="1"/>
            </p:cNvSpPr>
            <p:nvPr/>
          </p:nvSpPr>
          <p:spPr bwMode="auto">
            <a:xfrm>
              <a:off x="5622925" y="4559300"/>
              <a:ext cx="901700" cy="500063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97" name="Line 75"/>
            <p:cNvSpPr>
              <a:spLocks noChangeShapeType="1"/>
            </p:cNvSpPr>
            <p:nvPr/>
          </p:nvSpPr>
          <p:spPr bwMode="auto">
            <a:xfrm>
              <a:off x="8177213" y="2868613"/>
              <a:ext cx="0" cy="115887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298" name="Line 76"/>
            <p:cNvSpPr>
              <a:spLocks noChangeShapeType="1"/>
            </p:cNvSpPr>
            <p:nvPr/>
          </p:nvSpPr>
          <p:spPr bwMode="auto">
            <a:xfrm>
              <a:off x="7945438" y="4476750"/>
              <a:ext cx="544512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299" name="Line 77"/>
            <p:cNvSpPr>
              <a:spLocks noChangeShapeType="1"/>
            </p:cNvSpPr>
            <p:nvPr/>
          </p:nvSpPr>
          <p:spPr bwMode="auto">
            <a:xfrm>
              <a:off x="7935913" y="4030663"/>
              <a:ext cx="238125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00" name="Line 78"/>
            <p:cNvSpPr>
              <a:spLocks noChangeShapeType="1"/>
            </p:cNvSpPr>
            <p:nvPr/>
          </p:nvSpPr>
          <p:spPr bwMode="auto">
            <a:xfrm>
              <a:off x="6650038" y="3670300"/>
              <a:ext cx="0" cy="103187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01" name="Line 79"/>
            <p:cNvSpPr>
              <a:spLocks noChangeShapeType="1"/>
            </p:cNvSpPr>
            <p:nvPr/>
          </p:nvSpPr>
          <p:spPr bwMode="auto">
            <a:xfrm>
              <a:off x="6513513" y="3727450"/>
              <a:ext cx="134937" cy="317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02" name="Line 80"/>
            <p:cNvSpPr>
              <a:spLocks noChangeShapeType="1"/>
            </p:cNvSpPr>
            <p:nvPr/>
          </p:nvSpPr>
          <p:spPr bwMode="auto">
            <a:xfrm>
              <a:off x="6524625" y="4643438"/>
              <a:ext cx="11906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03" name="Rectangle 81"/>
            <p:cNvSpPr>
              <a:spLocks noChangeArrowheads="1"/>
            </p:cNvSpPr>
            <p:nvPr/>
          </p:nvSpPr>
          <p:spPr bwMode="auto">
            <a:xfrm>
              <a:off x="5580063" y="4581525"/>
              <a:ext cx="1209209" cy="568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250" tIns="49212" rIns="95250" bIns="49212">
              <a:spAutoFit/>
            </a:bodyPr>
            <a:lstStyle>
              <a:lvl1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fr-FR" altLang="fr-FR" sz="8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Mémoire</a:t>
              </a:r>
            </a:p>
            <a:p>
              <a:pPr algn="ctr"/>
              <a:r>
                <a:rPr lang="fr-FR" altLang="fr-FR" sz="8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Centrale</a:t>
              </a:r>
            </a:p>
          </p:txBody>
        </p:sp>
        <p:sp>
          <p:nvSpPr>
            <p:cNvPr id="96304" name="Rectangle 82"/>
            <p:cNvSpPr>
              <a:spLocks noChangeArrowheads="1"/>
            </p:cNvSpPr>
            <p:nvPr/>
          </p:nvSpPr>
          <p:spPr bwMode="auto">
            <a:xfrm>
              <a:off x="7024688" y="3978275"/>
              <a:ext cx="763940" cy="366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250" tIns="49212" rIns="95250" bIns="49212">
              <a:spAutoFit/>
            </a:bodyPr>
            <a:lstStyle>
              <a:lvl1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r>
                <a:rPr lang="fr-FR" altLang="fr-FR" sz="8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Bus</a:t>
              </a:r>
            </a:p>
          </p:txBody>
        </p:sp>
        <p:sp>
          <p:nvSpPr>
            <p:cNvPr id="96305" name="Rectangle 83"/>
            <p:cNvSpPr>
              <a:spLocks noChangeArrowheads="1"/>
            </p:cNvSpPr>
            <p:nvPr/>
          </p:nvSpPr>
          <p:spPr bwMode="auto">
            <a:xfrm>
              <a:off x="7400925" y="3363913"/>
              <a:ext cx="371475" cy="193675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06" name="Rectangle 84"/>
            <p:cNvSpPr>
              <a:spLocks noChangeArrowheads="1"/>
            </p:cNvSpPr>
            <p:nvPr/>
          </p:nvSpPr>
          <p:spPr bwMode="auto">
            <a:xfrm>
              <a:off x="7783513" y="3714750"/>
              <a:ext cx="139700" cy="444500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07" name="Line 85"/>
            <p:cNvSpPr>
              <a:spLocks noChangeShapeType="1"/>
            </p:cNvSpPr>
            <p:nvPr/>
          </p:nvSpPr>
          <p:spPr bwMode="auto">
            <a:xfrm flipH="1" flipV="1">
              <a:off x="7300913" y="2773363"/>
              <a:ext cx="276225" cy="35877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08" name="Line 86"/>
            <p:cNvSpPr>
              <a:spLocks noChangeShapeType="1"/>
            </p:cNvSpPr>
            <p:nvPr/>
          </p:nvSpPr>
          <p:spPr bwMode="auto">
            <a:xfrm flipV="1">
              <a:off x="5946775" y="3055938"/>
              <a:ext cx="0" cy="1635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09" name="Line 87"/>
            <p:cNvSpPr>
              <a:spLocks noChangeShapeType="1"/>
            </p:cNvSpPr>
            <p:nvPr/>
          </p:nvSpPr>
          <p:spPr bwMode="auto">
            <a:xfrm flipH="1">
              <a:off x="5943600" y="3216275"/>
              <a:ext cx="1063625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10" name="Line 88"/>
            <p:cNvSpPr>
              <a:spLocks noChangeShapeType="1"/>
            </p:cNvSpPr>
            <p:nvPr/>
          </p:nvSpPr>
          <p:spPr bwMode="auto">
            <a:xfrm flipV="1">
              <a:off x="6645275" y="4702175"/>
              <a:ext cx="1079500" cy="317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11" name="Line 89"/>
            <p:cNvSpPr>
              <a:spLocks noChangeShapeType="1"/>
            </p:cNvSpPr>
            <p:nvPr/>
          </p:nvSpPr>
          <p:spPr bwMode="auto">
            <a:xfrm flipH="1" flipV="1">
              <a:off x="7724775" y="3692525"/>
              <a:ext cx="0" cy="102393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12" name="Line 90"/>
            <p:cNvSpPr>
              <a:spLocks noChangeShapeType="1"/>
            </p:cNvSpPr>
            <p:nvPr/>
          </p:nvSpPr>
          <p:spPr bwMode="auto">
            <a:xfrm flipH="1">
              <a:off x="6945313" y="3698875"/>
              <a:ext cx="77787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13" name="Line 91"/>
            <p:cNvSpPr>
              <a:spLocks noChangeShapeType="1"/>
            </p:cNvSpPr>
            <p:nvPr/>
          </p:nvSpPr>
          <p:spPr bwMode="auto">
            <a:xfrm>
              <a:off x="7005638" y="3579813"/>
              <a:ext cx="0" cy="11271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14" name="Line 92"/>
            <p:cNvSpPr>
              <a:spLocks noChangeShapeType="1"/>
            </p:cNvSpPr>
            <p:nvPr/>
          </p:nvSpPr>
          <p:spPr bwMode="auto">
            <a:xfrm>
              <a:off x="7566025" y="3563938"/>
              <a:ext cx="3175" cy="12858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15" name="Line 93"/>
            <p:cNvSpPr>
              <a:spLocks noChangeShapeType="1"/>
            </p:cNvSpPr>
            <p:nvPr/>
          </p:nvSpPr>
          <p:spPr bwMode="auto">
            <a:xfrm>
              <a:off x="7723188" y="3937000"/>
              <a:ext cx="5715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16" name="Line 94"/>
            <p:cNvSpPr>
              <a:spLocks noChangeShapeType="1"/>
            </p:cNvSpPr>
            <p:nvPr/>
          </p:nvSpPr>
          <p:spPr bwMode="auto">
            <a:xfrm>
              <a:off x="7723188" y="4425950"/>
              <a:ext cx="65087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17" name="Line 95"/>
            <p:cNvSpPr>
              <a:spLocks noChangeShapeType="1"/>
            </p:cNvSpPr>
            <p:nvPr/>
          </p:nvSpPr>
          <p:spPr bwMode="auto">
            <a:xfrm>
              <a:off x="7302500" y="4711700"/>
              <a:ext cx="0" cy="14287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18" name="Line 96"/>
            <p:cNvSpPr>
              <a:spLocks noChangeShapeType="1"/>
            </p:cNvSpPr>
            <p:nvPr/>
          </p:nvSpPr>
          <p:spPr bwMode="auto">
            <a:xfrm flipH="1">
              <a:off x="6516688" y="5214938"/>
              <a:ext cx="788987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19" name="Line 97"/>
            <p:cNvSpPr>
              <a:spLocks noChangeShapeType="1"/>
            </p:cNvSpPr>
            <p:nvPr/>
          </p:nvSpPr>
          <p:spPr bwMode="auto">
            <a:xfrm>
              <a:off x="6518275" y="5218113"/>
              <a:ext cx="0" cy="1492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20" name="Line 98"/>
            <p:cNvSpPr>
              <a:spLocks noChangeShapeType="1"/>
            </p:cNvSpPr>
            <p:nvPr/>
          </p:nvSpPr>
          <p:spPr bwMode="auto">
            <a:xfrm>
              <a:off x="6521450" y="5370513"/>
              <a:ext cx="20161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21" name="Line 99"/>
            <p:cNvSpPr>
              <a:spLocks noChangeShapeType="1"/>
            </p:cNvSpPr>
            <p:nvPr/>
          </p:nvSpPr>
          <p:spPr bwMode="auto">
            <a:xfrm>
              <a:off x="7986713" y="5416550"/>
              <a:ext cx="47625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22" name="Line 100"/>
            <p:cNvSpPr>
              <a:spLocks noChangeShapeType="1"/>
            </p:cNvSpPr>
            <p:nvPr/>
          </p:nvSpPr>
          <p:spPr bwMode="auto">
            <a:xfrm flipH="1" flipV="1">
              <a:off x="7575550" y="3132138"/>
              <a:ext cx="1588" cy="23336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23" name="Line 101"/>
            <p:cNvSpPr>
              <a:spLocks noChangeShapeType="1"/>
            </p:cNvSpPr>
            <p:nvPr/>
          </p:nvSpPr>
          <p:spPr bwMode="auto">
            <a:xfrm flipH="1" flipV="1">
              <a:off x="7007225" y="3213100"/>
              <a:ext cx="1588" cy="1539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24" name="Line 102"/>
            <p:cNvSpPr>
              <a:spLocks noChangeShapeType="1"/>
            </p:cNvSpPr>
            <p:nvPr/>
          </p:nvSpPr>
          <p:spPr bwMode="auto">
            <a:xfrm>
              <a:off x="7305675" y="4938713"/>
              <a:ext cx="1588" cy="266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25" name="Rectangle 103"/>
            <p:cNvSpPr>
              <a:spLocks noChangeArrowheads="1"/>
            </p:cNvSpPr>
            <p:nvPr/>
          </p:nvSpPr>
          <p:spPr bwMode="auto">
            <a:xfrm>
              <a:off x="6630988" y="3622675"/>
              <a:ext cx="30162" cy="42863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26" name="Rectangle 104"/>
            <p:cNvSpPr>
              <a:spLocks noChangeArrowheads="1"/>
            </p:cNvSpPr>
            <p:nvPr/>
          </p:nvSpPr>
          <p:spPr bwMode="auto">
            <a:xfrm>
              <a:off x="6908800" y="3673475"/>
              <a:ext cx="30163" cy="4445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27" name="Rectangle 105"/>
            <p:cNvSpPr>
              <a:spLocks noChangeArrowheads="1"/>
            </p:cNvSpPr>
            <p:nvPr/>
          </p:nvSpPr>
          <p:spPr bwMode="auto">
            <a:xfrm>
              <a:off x="5605463" y="3394075"/>
              <a:ext cx="909637" cy="574675"/>
            </a:xfrm>
            <a:prstGeom prst="rect">
              <a:avLst/>
            </a:prstGeom>
            <a:solidFill>
              <a:srgbClr val="E3BE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28" name="Rectangle 106"/>
            <p:cNvSpPr>
              <a:spLocks noChangeArrowheads="1"/>
            </p:cNvSpPr>
            <p:nvPr/>
          </p:nvSpPr>
          <p:spPr bwMode="auto">
            <a:xfrm>
              <a:off x="5651500" y="3428999"/>
              <a:ext cx="833951" cy="568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250" tIns="49212" rIns="95250" bIns="49212">
              <a:spAutoFit/>
            </a:bodyPr>
            <a:lstStyle>
              <a:lvl1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r>
                <a:rPr lang="fr-FR" altLang="fr-FR" sz="8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Processeur</a:t>
              </a:r>
            </a:p>
            <a:p>
              <a:r>
                <a:rPr lang="fr-FR" altLang="fr-FR" sz="8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Central</a:t>
              </a:r>
            </a:p>
          </p:txBody>
        </p:sp>
        <p:sp>
          <p:nvSpPr>
            <p:cNvPr id="96329" name="Line 107"/>
            <p:cNvSpPr>
              <a:spLocks noChangeShapeType="1"/>
            </p:cNvSpPr>
            <p:nvPr/>
          </p:nvSpPr>
          <p:spPr bwMode="auto">
            <a:xfrm flipH="1">
              <a:off x="5453063" y="3876675"/>
              <a:ext cx="152400" cy="0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30" name="Line 108"/>
            <p:cNvSpPr>
              <a:spLocks noChangeShapeType="1"/>
            </p:cNvSpPr>
            <p:nvPr/>
          </p:nvSpPr>
          <p:spPr bwMode="auto">
            <a:xfrm flipV="1">
              <a:off x="5454650" y="3521075"/>
              <a:ext cx="0" cy="357188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31" name="Line 109"/>
            <p:cNvSpPr>
              <a:spLocks noChangeShapeType="1"/>
            </p:cNvSpPr>
            <p:nvPr/>
          </p:nvSpPr>
          <p:spPr bwMode="auto">
            <a:xfrm>
              <a:off x="5457825" y="3524250"/>
              <a:ext cx="142875" cy="0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32" name="Rectangle 110"/>
            <p:cNvSpPr>
              <a:spLocks noChangeArrowheads="1"/>
            </p:cNvSpPr>
            <p:nvPr/>
          </p:nvSpPr>
          <p:spPr bwMode="auto">
            <a:xfrm>
              <a:off x="5003800" y="3587750"/>
              <a:ext cx="576263" cy="2016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33" name="Rectangle 111"/>
            <p:cNvSpPr>
              <a:spLocks noChangeArrowheads="1"/>
            </p:cNvSpPr>
            <p:nvPr/>
          </p:nvSpPr>
          <p:spPr bwMode="auto">
            <a:xfrm>
              <a:off x="4932362" y="3573464"/>
              <a:ext cx="1144586" cy="35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fr-FR" altLang="fr-FR" sz="8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Horloge</a:t>
              </a:r>
            </a:p>
          </p:txBody>
        </p:sp>
        <p:sp>
          <p:nvSpPr>
            <p:cNvPr id="96334" name="Oval 112"/>
            <p:cNvSpPr>
              <a:spLocks noChangeArrowheads="1"/>
            </p:cNvSpPr>
            <p:nvPr/>
          </p:nvSpPr>
          <p:spPr bwMode="auto">
            <a:xfrm>
              <a:off x="5592763" y="3508375"/>
              <a:ext cx="30162" cy="396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35" name="Oval 113"/>
            <p:cNvSpPr>
              <a:spLocks noChangeArrowheads="1"/>
            </p:cNvSpPr>
            <p:nvPr/>
          </p:nvSpPr>
          <p:spPr bwMode="auto">
            <a:xfrm>
              <a:off x="5584825" y="3860800"/>
              <a:ext cx="30163" cy="396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81D5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36" name="Rectangle 114"/>
            <p:cNvSpPr>
              <a:spLocks noChangeArrowheads="1"/>
            </p:cNvSpPr>
            <p:nvPr/>
          </p:nvSpPr>
          <p:spPr bwMode="auto">
            <a:xfrm>
              <a:off x="6913563" y="4830763"/>
              <a:ext cx="787400" cy="19526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37" name="Rectangle 115"/>
            <p:cNvSpPr>
              <a:spLocks noChangeArrowheads="1"/>
            </p:cNvSpPr>
            <p:nvPr/>
          </p:nvSpPr>
          <p:spPr bwMode="auto">
            <a:xfrm>
              <a:off x="6684963" y="4787900"/>
              <a:ext cx="1640527" cy="366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250" tIns="49212" rIns="95250" bIns="49212">
              <a:spAutoFit/>
            </a:bodyPr>
            <a:lstStyle>
              <a:lvl1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defTabSz="955675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9556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r>
                <a:rPr lang="fr-FR" altLang="fr-FR" sz="800">
                  <a:solidFill>
                    <a:srgbClr val="081D58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Interface d’entrées/sorties</a:t>
              </a:r>
            </a:p>
          </p:txBody>
        </p:sp>
        <p:sp>
          <p:nvSpPr>
            <p:cNvPr id="96338" name="Line 116"/>
            <p:cNvSpPr>
              <a:spLocks noChangeShapeType="1"/>
            </p:cNvSpPr>
            <p:nvPr/>
          </p:nvSpPr>
          <p:spPr bwMode="auto">
            <a:xfrm>
              <a:off x="6064250" y="3979863"/>
              <a:ext cx="0" cy="56991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339" name="Rectangle 117"/>
            <p:cNvSpPr>
              <a:spLocks noChangeArrowheads="1"/>
            </p:cNvSpPr>
            <p:nvPr/>
          </p:nvSpPr>
          <p:spPr bwMode="auto">
            <a:xfrm>
              <a:off x="6827838" y="3376613"/>
              <a:ext cx="377825" cy="192087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340" name="Text Box 118"/>
            <p:cNvSpPr txBox="1">
              <a:spLocks noChangeArrowheads="1"/>
            </p:cNvSpPr>
            <p:nvPr/>
          </p:nvSpPr>
          <p:spPr bwMode="auto">
            <a:xfrm rot="34365">
              <a:off x="8386040" y="3965325"/>
              <a:ext cx="630096" cy="354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800">
                  <a:solidFill>
                    <a:schemeClr val="tx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Réseau</a:t>
              </a:r>
            </a:p>
          </p:txBody>
        </p:sp>
      </p:grpSp>
      <p:sp>
        <p:nvSpPr>
          <p:cNvPr id="133" name="Ellipse 132"/>
          <p:cNvSpPr/>
          <p:nvPr/>
        </p:nvSpPr>
        <p:spPr>
          <a:xfrm>
            <a:off x="671513" y="0"/>
            <a:ext cx="1285875" cy="541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1608138" y="1427163"/>
            <a:ext cx="750887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1489075" y="1770063"/>
            <a:ext cx="1612900" cy="452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9" name="Étoile à 8 branches 138"/>
          <p:cNvSpPr/>
          <p:nvPr/>
        </p:nvSpPr>
        <p:spPr>
          <a:xfrm>
            <a:off x="7092950" y="6132513"/>
            <a:ext cx="401638" cy="30956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4</a:t>
            </a:r>
          </a:p>
        </p:txBody>
      </p:sp>
      <p:pic>
        <p:nvPicPr>
          <p:cNvPr id="96277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5768975"/>
            <a:ext cx="24050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Étoile à 8 branches 136"/>
          <p:cNvSpPr/>
          <p:nvPr/>
        </p:nvSpPr>
        <p:spPr>
          <a:xfrm>
            <a:off x="7626350" y="5697538"/>
            <a:ext cx="403225" cy="30797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2</a:t>
            </a:r>
          </a:p>
        </p:txBody>
      </p:sp>
      <p:pic>
        <p:nvPicPr>
          <p:cNvPr id="96279" name="Imag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4921250"/>
            <a:ext cx="23129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Étoile à 8 branches 3"/>
          <p:cNvSpPr/>
          <p:nvPr/>
        </p:nvSpPr>
        <p:spPr>
          <a:xfrm>
            <a:off x="7924800" y="6442075"/>
            <a:ext cx="403225" cy="30797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sp>
        <p:nvSpPr>
          <p:cNvPr id="138" name="Étoile à 8 branches 137"/>
          <p:cNvSpPr/>
          <p:nvPr/>
        </p:nvSpPr>
        <p:spPr>
          <a:xfrm>
            <a:off x="8564563" y="5722938"/>
            <a:ext cx="403225" cy="30797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4</a:t>
            </a:r>
          </a:p>
        </p:txBody>
      </p:sp>
      <p:sp>
        <p:nvSpPr>
          <p:cNvPr id="143" name="Étoile à 8 branches 142"/>
          <p:cNvSpPr/>
          <p:nvPr/>
        </p:nvSpPr>
        <p:spPr>
          <a:xfrm>
            <a:off x="7810500" y="4691063"/>
            <a:ext cx="403225" cy="30797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3</a:t>
            </a:r>
          </a:p>
        </p:txBody>
      </p:sp>
      <p:sp>
        <p:nvSpPr>
          <p:cNvPr id="96283" name="Rectangle 141"/>
          <p:cNvSpPr>
            <a:spLocks noChangeArrowheads="1"/>
          </p:cNvSpPr>
          <p:nvPr/>
        </p:nvSpPr>
        <p:spPr bwMode="auto">
          <a:xfrm>
            <a:off x="3921125" y="1163638"/>
            <a:ext cx="48450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périphérique est  un matériel électronique pouvant être raccordé à un ordinateur par l'intermédiaire de l'une de ses </a:t>
            </a:r>
            <a:r>
              <a:rPr lang="fr-FR" altLang="fr-F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 d'entrée-sortie</a:t>
            </a:r>
            <a:r>
              <a:rPr lang="fr-FR" altLang="fr-FR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(interface VGA, HDMI, USB, RJ45.), le plus souvent par l'intermédiaire d'un </a:t>
            </a:r>
            <a:r>
              <a:rPr lang="fr-FR" altLang="fr-F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connecteur</a:t>
            </a:r>
            <a:r>
              <a:rPr lang="fr-FR" altLang="fr-FR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L’interface d’entrées-sorties est pilotée par un driver (pilote d’entrées-sorties)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8D04-30B5-4076-80AB-AA10DAB1184B}" type="slidenum">
              <a:rPr lang="fr-FR" altLang="fr-FR"/>
              <a:pPr/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0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3630613" y="228600"/>
            <a:ext cx="4959350" cy="838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 ’unité d ’échange</a:t>
            </a:r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4648200" y="19812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Rôle de l ’unité d ’échange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connexion des unités périphériques au bus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gestion des échanges entre le processeur et les périphériques (adaptation)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Particularités des unités d ’échanges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Constitution et adressage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Gestion des transferts</a:t>
            </a:r>
          </a:p>
        </p:txBody>
      </p:sp>
      <p:grpSp>
        <p:nvGrpSpPr>
          <p:cNvPr id="97284" name="Group 3"/>
          <p:cNvGrpSpPr>
            <a:grpSpLocks/>
          </p:cNvGrpSpPr>
          <p:nvPr/>
        </p:nvGrpSpPr>
        <p:grpSpPr bwMode="auto">
          <a:xfrm>
            <a:off x="304800" y="1295400"/>
            <a:ext cx="3789363" cy="4298950"/>
            <a:chOff x="192" y="816"/>
            <a:chExt cx="2387" cy="2708"/>
          </a:xfrm>
        </p:grpSpPr>
        <p:sp>
          <p:nvSpPr>
            <p:cNvPr id="97287" name="Rectangle 4"/>
            <p:cNvSpPr>
              <a:spLocks noChangeArrowheads="1"/>
            </p:cNvSpPr>
            <p:nvPr/>
          </p:nvSpPr>
          <p:spPr bwMode="auto">
            <a:xfrm>
              <a:off x="1294" y="2646"/>
              <a:ext cx="449" cy="367"/>
            </a:xfrm>
            <a:prstGeom prst="rect">
              <a:avLst/>
            </a:prstGeom>
            <a:solidFill>
              <a:srgbClr val="A2C1FE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288" name="Rectangle 5"/>
            <p:cNvSpPr>
              <a:spLocks noChangeArrowheads="1"/>
            </p:cNvSpPr>
            <p:nvPr/>
          </p:nvSpPr>
          <p:spPr bwMode="auto">
            <a:xfrm>
              <a:off x="1236" y="2660"/>
              <a:ext cx="513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280" tIns="46080" rIns="8928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1000">
                  <a:solidFill>
                    <a:srgbClr val="000000"/>
                  </a:solidFill>
                </a:rPr>
                <a:t>d' échange</a:t>
              </a:r>
            </a:p>
          </p:txBody>
        </p:sp>
        <p:sp>
          <p:nvSpPr>
            <p:cNvPr id="97289" name="AutoShape 6"/>
            <p:cNvSpPr>
              <a:spLocks noChangeArrowheads="1"/>
            </p:cNvSpPr>
            <p:nvPr/>
          </p:nvSpPr>
          <p:spPr bwMode="auto">
            <a:xfrm>
              <a:off x="192" y="1649"/>
              <a:ext cx="1771" cy="1511"/>
            </a:xfrm>
            <a:prstGeom prst="roundRect">
              <a:avLst>
                <a:gd name="adj" fmla="val 12495"/>
              </a:avLst>
            </a:prstGeom>
            <a:solidFill>
              <a:srgbClr val="B2B2B2"/>
            </a:solidFill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grpSp>
          <p:nvGrpSpPr>
            <p:cNvPr id="97290" name="Group 7"/>
            <p:cNvGrpSpPr>
              <a:grpSpLocks/>
            </p:cNvGrpSpPr>
            <p:nvPr/>
          </p:nvGrpSpPr>
          <p:grpSpPr bwMode="auto">
            <a:xfrm>
              <a:off x="2227" y="3297"/>
              <a:ext cx="199" cy="227"/>
              <a:chOff x="2227" y="3297"/>
              <a:chExt cx="199" cy="227"/>
            </a:xfrm>
          </p:grpSpPr>
          <p:grpSp>
            <p:nvGrpSpPr>
              <p:cNvPr id="97396" name="Group 8"/>
              <p:cNvGrpSpPr>
                <a:grpSpLocks/>
              </p:cNvGrpSpPr>
              <p:nvPr/>
            </p:nvGrpSpPr>
            <p:grpSpPr bwMode="auto">
              <a:xfrm>
                <a:off x="2227" y="3297"/>
                <a:ext cx="199" cy="227"/>
                <a:chOff x="2227" y="3297"/>
                <a:chExt cx="199" cy="227"/>
              </a:xfrm>
            </p:grpSpPr>
            <p:sp>
              <p:nvSpPr>
                <p:cNvPr id="97401" name="Freeform 9"/>
                <p:cNvSpPr>
                  <a:spLocks noChangeArrowheads="1"/>
                </p:cNvSpPr>
                <p:nvPr/>
              </p:nvSpPr>
              <p:spPr bwMode="auto">
                <a:xfrm>
                  <a:off x="2227" y="3297"/>
                  <a:ext cx="121" cy="143"/>
                </a:xfrm>
                <a:custGeom>
                  <a:avLst/>
                  <a:gdLst>
                    <a:gd name="T0" fmla="*/ 0 w 298"/>
                    <a:gd name="T1" fmla="*/ 61 h 200"/>
                    <a:gd name="T2" fmla="*/ 13 w 298"/>
                    <a:gd name="T3" fmla="*/ 0 h 200"/>
                    <a:gd name="T4" fmla="*/ 49 w 298"/>
                    <a:gd name="T5" fmla="*/ 34 h 200"/>
                    <a:gd name="T6" fmla="*/ 35 w 298"/>
                    <a:gd name="T7" fmla="*/ 102 h 200"/>
                    <a:gd name="T8" fmla="*/ 0 w 298"/>
                    <a:gd name="T9" fmla="*/ 6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8" h="200">
                      <a:moveTo>
                        <a:pt x="0" y="119"/>
                      </a:moveTo>
                      <a:lnTo>
                        <a:pt x="78" y="0"/>
                      </a:lnTo>
                      <a:lnTo>
                        <a:pt x="297" y="67"/>
                      </a:lnTo>
                      <a:lnTo>
                        <a:pt x="211" y="199"/>
                      </a:lnTo>
                      <a:lnTo>
                        <a:pt x="0" y="119"/>
                      </a:lnTo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2" name="Freeform 10"/>
                <p:cNvSpPr>
                  <a:spLocks noChangeArrowheads="1"/>
                </p:cNvSpPr>
                <p:nvPr/>
              </p:nvSpPr>
              <p:spPr bwMode="auto">
                <a:xfrm>
                  <a:off x="2228" y="3389"/>
                  <a:ext cx="85" cy="134"/>
                </a:xfrm>
                <a:custGeom>
                  <a:avLst/>
                  <a:gdLst>
                    <a:gd name="T0" fmla="*/ 0 w 210"/>
                    <a:gd name="T1" fmla="*/ 0 h 189"/>
                    <a:gd name="T2" fmla="*/ 0 w 210"/>
                    <a:gd name="T3" fmla="*/ 52 h 189"/>
                    <a:gd name="T4" fmla="*/ 0 w 210"/>
                    <a:gd name="T5" fmla="*/ 52 h 189"/>
                    <a:gd name="T6" fmla="*/ 34 w 210"/>
                    <a:gd name="T7" fmla="*/ 94 h 189"/>
                    <a:gd name="T8" fmla="*/ 34 w 210"/>
                    <a:gd name="T9" fmla="*/ 40 h 189"/>
                    <a:gd name="T10" fmla="*/ 0 w 210"/>
                    <a:gd name="T11" fmla="*/ 0 h 1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0" h="189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2" y="105"/>
                      </a:lnTo>
                      <a:lnTo>
                        <a:pt x="209" y="188"/>
                      </a:lnTo>
                      <a:lnTo>
                        <a:pt x="209" y="8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3" name="Freeform 11"/>
                <p:cNvSpPr>
                  <a:spLocks noChangeArrowheads="1"/>
                </p:cNvSpPr>
                <p:nvPr/>
              </p:nvSpPr>
              <p:spPr bwMode="auto">
                <a:xfrm>
                  <a:off x="2317" y="3347"/>
                  <a:ext cx="109" cy="176"/>
                </a:xfrm>
                <a:custGeom>
                  <a:avLst/>
                  <a:gdLst>
                    <a:gd name="T0" fmla="*/ 0 w 268"/>
                    <a:gd name="T1" fmla="*/ 68 h 247"/>
                    <a:gd name="T2" fmla="*/ 14 w 268"/>
                    <a:gd name="T3" fmla="*/ 0 h 247"/>
                    <a:gd name="T4" fmla="*/ 44 w 268"/>
                    <a:gd name="T5" fmla="*/ 18 h 247"/>
                    <a:gd name="T6" fmla="*/ 44 w 268"/>
                    <a:gd name="T7" fmla="*/ 70 h 247"/>
                    <a:gd name="T8" fmla="*/ 0 w 268"/>
                    <a:gd name="T9" fmla="*/ 125 h 247"/>
                    <a:gd name="T10" fmla="*/ 0 w 268"/>
                    <a:gd name="T11" fmla="*/ 68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8" h="247">
                      <a:moveTo>
                        <a:pt x="0" y="133"/>
                      </a:moveTo>
                      <a:lnTo>
                        <a:pt x="85" y="0"/>
                      </a:lnTo>
                      <a:lnTo>
                        <a:pt x="267" y="35"/>
                      </a:lnTo>
                      <a:lnTo>
                        <a:pt x="267" y="137"/>
                      </a:lnTo>
                      <a:lnTo>
                        <a:pt x="0" y="246"/>
                      </a:lnTo>
                      <a:lnTo>
                        <a:pt x="0" y="133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4" name="Freeform 12"/>
                <p:cNvSpPr>
                  <a:spLocks noChangeArrowheads="1"/>
                </p:cNvSpPr>
                <p:nvPr/>
              </p:nvSpPr>
              <p:spPr bwMode="auto">
                <a:xfrm>
                  <a:off x="2260" y="3297"/>
                  <a:ext cx="166" cy="64"/>
                </a:xfrm>
                <a:custGeom>
                  <a:avLst/>
                  <a:gdLst>
                    <a:gd name="T0" fmla="*/ 0 w 407"/>
                    <a:gd name="T1" fmla="*/ 0 h 91"/>
                    <a:gd name="T2" fmla="*/ 34 w 407"/>
                    <a:gd name="T3" fmla="*/ 11 h 91"/>
                    <a:gd name="T4" fmla="*/ 68 w 407"/>
                    <a:gd name="T5" fmla="*/ 44 h 91"/>
                    <a:gd name="T6" fmla="*/ 37 w 407"/>
                    <a:gd name="T7" fmla="*/ 30 h 91"/>
                    <a:gd name="T8" fmla="*/ 0 w 407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7" h="91">
                      <a:moveTo>
                        <a:pt x="0" y="0"/>
                      </a:moveTo>
                      <a:lnTo>
                        <a:pt x="203" y="21"/>
                      </a:lnTo>
                      <a:lnTo>
                        <a:pt x="406" y="90"/>
                      </a:lnTo>
                      <a:lnTo>
                        <a:pt x="222" y="6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7397" name="Group 13"/>
              <p:cNvGrpSpPr>
                <a:grpSpLocks/>
              </p:cNvGrpSpPr>
              <p:nvPr/>
            </p:nvGrpSpPr>
            <p:grpSpPr bwMode="auto">
              <a:xfrm>
                <a:off x="2227" y="3361"/>
                <a:ext cx="199" cy="102"/>
                <a:chOff x="2227" y="3361"/>
                <a:chExt cx="199" cy="102"/>
              </a:xfrm>
            </p:grpSpPr>
            <p:sp>
              <p:nvSpPr>
                <p:cNvPr id="97398" name="Freeform 14"/>
                <p:cNvSpPr>
                  <a:spLocks noChangeArrowheads="1"/>
                </p:cNvSpPr>
                <p:nvPr/>
              </p:nvSpPr>
              <p:spPr bwMode="auto">
                <a:xfrm>
                  <a:off x="2227" y="3402"/>
                  <a:ext cx="88" cy="61"/>
                </a:xfrm>
                <a:custGeom>
                  <a:avLst/>
                  <a:gdLst>
                    <a:gd name="T0" fmla="*/ 0 w 218"/>
                    <a:gd name="T1" fmla="*/ 0 h 86"/>
                    <a:gd name="T2" fmla="*/ 36 w 218"/>
                    <a:gd name="T3" fmla="*/ 43 h 8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8" h="86">
                      <a:moveTo>
                        <a:pt x="0" y="0"/>
                      </a:moveTo>
                      <a:lnTo>
                        <a:pt x="217" y="85"/>
                      </a:lnTo>
                    </a:path>
                  </a:pathLst>
                </a:custGeom>
                <a:noFill/>
                <a:ln w="12600" cap="rnd">
                  <a:solidFill>
                    <a:srgbClr val="7F7F7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9" name="Freeform 15"/>
                <p:cNvSpPr>
                  <a:spLocks noChangeArrowheads="1"/>
                </p:cNvSpPr>
                <p:nvPr/>
              </p:nvSpPr>
              <p:spPr bwMode="auto">
                <a:xfrm>
                  <a:off x="2316" y="3361"/>
                  <a:ext cx="36" cy="102"/>
                </a:xfrm>
                <a:custGeom>
                  <a:avLst/>
                  <a:gdLst>
                    <a:gd name="T0" fmla="*/ 0 w 91"/>
                    <a:gd name="T1" fmla="*/ 72 h 143"/>
                    <a:gd name="T2" fmla="*/ 14 w 91"/>
                    <a:gd name="T3" fmla="*/ 0 h 14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1" h="143">
                      <a:moveTo>
                        <a:pt x="0" y="142"/>
                      </a:moveTo>
                      <a:lnTo>
                        <a:pt x="90" y="0"/>
                      </a:lnTo>
                    </a:path>
                  </a:pathLst>
                </a:custGeom>
                <a:noFill/>
                <a:ln w="12600" cap="rnd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0" name="Freeform 16"/>
                <p:cNvSpPr>
                  <a:spLocks noChangeArrowheads="1"/>
                </p:cNvSpPr>
                <p:nvPr/>
              </p:nvSpPr>
              <p:spPr bwMode="auto">
                <a:xfrm>
                  <a:off x="2354" y="3361"/>
                  <a:ext cx="72" cy="19"/>
                </a:xfrm>
                <a:custGeom>
                  <a:avLst/>
                  <a:gdLst>
                    <a:gd name="T0" fmla="*/ 0 w 179"/>
                    <a:gd name="T1" fmla="*/ 0 h 28"/>
                    <a:gd name="T2" fmla="*/ 29 w 179"/>
                    <a:gd name="T3" fmla="*/ 12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9" h="28">
                      <a:moveTo>
                        <a:pt x="0" y="0"/>
                      </a:moveTo>
                      <a:lnTo>
                        <a:pt x="178" y="27"/>
                      </a:lnTo>
                    </a:path>
                  </a:pathLst>
                </a:custGeom>
                <a:noFill/>
                <a:ln w="12600" cap="rnd">
                  <a:solidFill>
                    <a:srgbClr val="5F5F5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pic>
          <p:nvPicPr>
            <p:cNvPr id="97291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869"/>
              <a:ext cx="45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7292" name="Group 18"/>
            <p:cNvGrpSpPr>
              <a:grpSpLocks/>
            </p:cNvGrpSpPr>
            <p:nvPr/>
          </p:nvGrpSpPr>
          <p:grpSpPr bwMode="auto">
            <a:xfrm>
              <a:off x="1119" y="3313"/>
              <a:ext cx="825" cy="196"/>
              <a:chOff x="1119" y="3313"/>
              <a:chExt cx="825" cy="196"/>
            </a:xfrm>
          </p:grpSpPr>
          <p:grpSp>
            <p:nvGrpSpPr>
              <p:cNvPr id="97357" name="Group 19"/>
              <p:cNvGrpSpPr>
                <a:grpSpLocks/>
              </p:cNvGrpSpPr>
              <p:nvPr/>
            </p:nvGrpSpPr>
            <p:grpSpPr bwMode="auto">
              <a:xfrm>
                <a:off x="1119" y="3313"/>
                <a:ext cx="825" cy="196"/>
                <a:chOff x="1119" y="3313"/>
                <a:chExt cx="825" cy="196"/>
              </a:xfrm>
            </p:grpSpPr>
            <p:sp>
              <p:nvSpPr>
                <p:cNvPr id="97393" name="Rectangle 20"/>
                <p:cNvSpPr>
                  <a:spLocks noChangeArrowheads="1"/>
                </p:cNvSpPr>
                <p:nvPr/>
              </p:nvSpPr>
              <p:spPr bwMode="auto">
                <a:xfrm>
                  <a:off x="1122" y="3479"/>
                  <a:ext cx="820" cy="31"/>
                </a:xfrm>
                <a:prstGeom prst="rect">
                  <a:avLst/>
                </a:prstGeom>
                <a:solidFill>
                  <a:srgbClr val="C0C0C0"/>
                </a:soli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sp>
              <p:nvSpPr>
                <p:cNvPr id="97394" name="Freeform 21"/>
                <p:cNvSpPr>
                  <a:spLocks noChangeArrowheads="1"/>
                </p:cNvSpPr>
                <p:nvPr/>
              </p:nvSpPr>
              <p:spPr bwMode="auto">
                <a:xfrm>
                  <a:off x="1119" y="3313"/>
                  <a:ext cx="825" cy="162"/>
                </a:xfrm>
                <a:custGeom>
                  <a:avLst/>
                  <a:gdLst>
                    <a:gd name="T0" fmla="*/ 0 w 2015"/>
                    <a:gd name="T1" fmla="*/ 114 h 228"/>
                    <a:gd name="T2" fmla="*/ 338 w 2015"/>
                    <a:gd name="T3" fmla="*/ 114 h 228"/>
                    <a:gd name="T4" fmla="*/ 318 w 2015"/>
                    <a:gd name="T5" fmla="*/ 1 h 228"/>
                    <a:gd name="T6" fmla="*/ 25 w 2015"/>
                    <a:gd name="T7" fmla="*/ 0 h 228"/>
                    <a:gd name="T8" fmla="*/ 0 w 2015"/>
                    <a:gd name="T9" fmla="*/ 114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5" h="228">
                      <a:moveTo>
                        <a:pt x="0" y="227"/>
                      </a:moveTo>
                      <a:lnTo>
                        <a:pt x="2014" y="227"/>
                      </a:lnTo>
                      <a:lnTo>
                        <a:pt x="1897" y="2"/>
                      </a:lnTo>
                      <a:lnTo>
                        <a:pt x="147" y="0"/>
                      </a:lnTo>
                      <a:lnTo>
                        <a:pt x="0" y="227"/>
                      </a:lnTo>
                    </a:path>
                  </a:pathLst>
                </a:custGeom>
                <a:solidFill>
                  <a:srgbClr val="C0C0C0"/>
                </a:solidFill>
                <a:ln w="126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5" name="Freeform 22"/>
                <p:cNvSpPr>
                  <a:spLocks noChangeArrowheads="1"/>
                </p:cNvSpPr>
                <p:nvPr/>
              </p:nvSpPr>
              <p:spPr bwMode="auto">
                <a:xfrm>
                  <a:off x="1144" y="3332"/>
                  <a:ext cx="773" cy="124"/>
                </a:xfrm>
                <a:custGeom>
                  <a:avLst/>
                  <a:gdLst>
                    <a:gd name="T0" fmla="*/ 18 w 1886"/>
                    <a:gd name="T1" fmla="*/ 0 h 175"/>
                    <a:gd name="T2" fmla="*/ 0 w 1886"/>
                    <a:gd name="T3" fmla="*/ 87 h 175"/>
                    <a:gd name="T4" fmla="*/ 317 w 1886"/>
                    <a:gd name="T5" fmla="*/ 87 h 175"/>
                    <a:gd name="T6" fmla="*/ 302 w 1886"/>
                    <a:gd name="T7" fmla="*/ 0 h 17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86" h="175">
                      <a:moveTo>
                        <a:pt x="108" y="0"/>
                      </a:moveTo>
                      <a:lnTo>
                        <a:pt x="0" y="174"/>
                      </a:lnTo>
                      <a:lnTo>
                        <a:pt x="1885" y="174"/>
                      </a:lnTo>
                      <a:lnTo>
                        <a:pt x="1799" y="0"/>
                      </a:lnTo>
                    </a:path>
                  </a:pathLst>
                </a:custGeom>
                <a:noFill/>
                <a:ln w="126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7358" name="Group 23"/>
              <p:cNvGrpSpPr>
                <a:grpSpLocks/>
              </p:cNvGrpSpPr>
              <p:nvPr/>
            </p:nvGrpSpPr>
            <p:grpSpPr bwMode="auto">
              <a:xfrm>
                <a:off x="1211" y="3329"/>
                <a:ext cx="649" cy="35"/>
                <a:chOff x="1211" y="3329"/>
                <a:chExt cx="649" cy="35"/>
              </a:xfrm>
            </p:grpSpPr>
            <p:sp>
              <p:nvSpPr>
                <p:cNvPr id="97387" name="Freeform 24"/>
                <p:cNvSpPr>
                  <a:spLocks noChangeArrowheads="1"/>
                </p:cNvSpPr>
                <p:nvPr/>
              </p:nvSpPr>
              <p:spPr bwMode="auto">
                <a:xfrm>
                  <a:off x="1211" y="3329"/>
                  <a:ext cx="25" cy="23"/>
                </a:xfrm>
                <a:custGeom>
                  <a:avLst/>
                  <a:gdLst>
                    <a:gd name="T0" fmla="*/ 3 w 64"/>
                    <a:gd name="T1" fmla="*/ 0 h 33"/>
                    <a:gd name="T2" fmla="*/ 10 w 64"/>
                    <a:gd name="T3" fmla="*/ 0 h 33"/>
                    <a:gd name="T4" fmla="*/ 7 w 64"/>
                    <a:gd name="T5" fmla="*/ 15 h 33"/>
                    <a:gd name="T6" fmla="*/ 0 w 64"/>
                    <a:gd name="T7" fmla="*/ 15 h 33"/>
                    <a:gd name="T8" fmla="*/ 3 w 64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33">
                      <a:moveTo>
                        <a:pt x="17" y="0"/>
                      </a:moveTo>
                      <a:lnTo>
                        <a:pt x="63" y="0"/>
                      </a:lnTo>
                      <a:lnTo>
                        <a:pt x="48" y="32"/>
                      </a:lnTo>
                      <a:lnTo>
                        <a:pt x="0" y="32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808080"/>
                </a:solidFill>
                <a:ln w="126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8" name="Freeform 25"/>
                <p:cNvSpPr>
                  <a:spLocks noChangeArrowheads="1"/>
                </p:cNvSpPr>
                <p:nvPr/>
              </p:nvSpPr>
              <p:spPr bwMode="auto">
                <a:xfrm>
                  <a:off x="1274" y="3329"/>
                  <a:ext cx="102" cy="22"/>
                </a:xfrm>
                <a:custGeom>
                  <a:avLst/>
                  <a:gdLst>
                    <a:gd name="T0" fmla="*/ 2 w 252"/>
                    <a:gd name="T1" fmla="*/ 0 h 32"/>
                    <a:gd name="T2" fmla="*/ 41 w 252"/>
                    <a:gd name="T3" fmla="*/ 0 h 32"/>
                    <a:gd name="T4" fmla="*/ 40 w 252"/>
                    <a:gd name="T5" fmla="*/ 14 h 32"/>
                    <a:gd name="T6" fmla="*/ 0 w 252"/>
                    <a:gd name="T7" fmla="*/ 14 h 32"/>
                    <a:gd name="T8" fmla="*/ 2 w 252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2" h="32">
                      <a:moveTo>
                        <a:pt x="11" y="0"/>
                      </a:moveTo>
                      <a:lnTo>
                        <a:pt x="251" y="0"/>
                      </a:lnTo>
                      <a:lnTo>
                        <a:pt x="242" y="31"/>
                      </a:lnTo>
                      <a:lnTo>
                        <a:pt x="0" y="31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808080"/>
                </a:solidFill>
                <a:ln w="126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9" name="Freeform 26"/>
                <p:cNvSpPr>
                  <a:spLocks noChangeArrowheads="1"/>
                </p:cNvSpPr>
                <p:nvPr/>
              </p:nvSpPr>
              <p:spPr bwMode="auto">
                <a:xfrm>
                  <a:off x="1406" y="3329"/>
                  <a:ext cx="97" cy="23"/>
                </a:xfrm>
                <a:custGeom>
                  <a:avLst/>
                  <a:gdLst>
                    <a:gd name="T0" fmla="*/ 1 w 239"/>
                    <a:gd name="T1" fmla="*/ 0 h 33"/>
                    <a:gd name="T2" fmla="*/ 39 w 239"/>
                    <a:gd name="T3" fmla="*/ 0 h 33"/>
                    <a:gd name="T4" fmla="*/ 39 w 239"/>
                    <a:gd name="T5" fmla="*/ 15 h 33"/>
                    <a:gd name="T6" fmla="*/ 0 w 239"/>
                    <a:gd name="T7" fmla="*/ 15 h 33"/>
                    <a:gd name="T8" fmla="*/ 1 w 239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33">
                      <a:moveTo>
                        <a:pt x="8" y="0"/>
                      </a:moveTo>
                      <a:lnTo>
                        <a:pt x="238" y="0"/>
                      </a:lnTo>
                      <a:lnTo>
                        <a:pt x="236" y="32"/>
                      </a:lnTo>
                      <a:lnTo>
                        <a:pt x="0" y="32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808080"/>
                </a:solidFill>
                <a:ln w="126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0" name="Freeform 27"/>
                <p:cNvSpPr>
                  <a:spLocks noChangeArrowheads="1"/>
                </p:cNvSpPr>
                <p:nvPr/>
              </p:nvSpPr>
              <p:spPr bwMode="auto">
                <a:xfrm>
                  <a:off x="1523" y="3329"/>
                  <a:ext cx="99" cy="23"/>
                </a:xfrm>
                <a:custGeom>
                  <a:avLst/>
                  <a:gdLst>
                    <a:gd name="T0" fmla="*/ 0 w 244"/>
                    <a:gd name="T1" fmla="*/ 0 h 33"/>
                    <a:gd name="T2" fmla="*/ 40 w 244"/>
                    <a:gd name="T3" fmla="*/ 0 h 33"/>
                    <a:gd name="T4" fmla="*/ 40 w 244"/>
                    <a:gd name="T5" fmla="*/ 15 h 33"/>
                    <a:gd name="T6" fmla="*/ 0 w 244"/>
                    <a:gd name="T7" fmla="*/ 15 h 33"/>
                    <a:gd name="T8" fmla="*/ 0 w 244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4" h="33">
                      <a:moveTo>
                        <a:pt x="2" y="0"/>
                      </a:moveTo>
                      <a:lnTo>
                        <a:pt x="243" y="0"/>
                      </a:lnTo>
                      <a:lnTo>
                        <a:pt x="243" y="32"/>
                      </a:lnTo>
                      <a:lnTo>
                        <a:pt x="0" y="3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6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1" name="Freeform 28"/>
                <p:cNvSpPr>
                  <a:spLocks noChangeArrowheads="1"/>
                </p:cNvSpPr>
                <p:nvPr/>
              </p:nvSpPr>
              <p:spPr bwMode="auto">
                <a:xfrm>
                  <a:off x="1644" y="3329"/>
                  <a:ext cx="87" cy="25"/>
                </a:xfrm>
                <a:custGeom>
                  <a:avLst/>
                  <a:gdLst>
                    <a:gd name="T0" fmla="*/ 0 w 215"/>
                    <a:gd name="T1" fmla="*/ 0 h 36"/>
                    <a:gd name="T2" fmla="*/ 34 w 215"/>
                    <a:gd name="T3" fmla="*/ 0 h 36"/>
                    <a:gd name="T4" fmla="*/ 35 w 215"/>
                    <a:gd name="T5" fmla="*/ 17 h 36"/>
                    <a:gd name="T6" fmla="*/ 0 w 215"/>
                    <a:gd name="T7" fmla="*/ 17 h 36"/>
                    <a:gd name="T8" fmla="*/ 0 w 2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5" h="36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14" y="35"/>
                      </a:lnTo>
                      <a:lnTo>
                        <a:pt x="0" y="3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6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2" name="Freeform 29"/>
                <p:cNvSpPr>
                  <a:spLocks noChangeArrowheads="1"/>
                </p:cNvSpPr>
                <p:nvPr/>
              </p:nvSpPr>
              <p:spPr bwMode="auto">
                <a:xfrm>
                  <a:off x="1752" y="3343"/>
                  <a:ext cx="108" cy="21"/>
                </a:xfrm>
                <a:custGeom>
                  <a:avLst/>
                  <a:gdLst>
                    <a:gd name="T0" fmla="*/ 0 w 266"/>
                    <a:gd name="T1" fmla="*/ 0 h 31"/>
                    <a:gd name="T2" fmla="*/ 40 w 266"/>
                    <a:gd name="T3" fmla="*/ 0 h 31"/>
                    <a:gd name="T4" fmla="*/ 44 w 266"/>
                    <a:gd name="T5" fmla="*/ 14 h 31"/>
                    <a:gd name="T6" fmla="*/ 2 w 266"/>
                    <a:gd name="T7" fmla="*/ 14 h 31"/>
                    <a:gd name="T8" fmla="*/ 0 w 266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6" h="31">
                      <a:moveTo>
                        <a:pt x="0" y="0"/>
                      </a:moveTo>
                      <a:lnTo>
                        <a:pt x="242" y="0"/>
                      </a:lnTo>
                      <a:lnTo>
                        <a:pt x="265" y="30"/>
                      </a:lnTo>
                      <a:lnTo>
                        <a:pt x="11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6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7359" name="Group 30"/>
              <p:cNvGrpSpPr>
                <a:grpSpLocks/>
              </p:cNvGrpSpPr>
              <p:nvPr/>
            </p:nvGrpSpPr>
            <p:grpSpPr bwMode="auto">
              <a:xfrm>
                <a:off x="1186" y="3372"/>
                <a:ext cx="683" cy="64"/>
                <a:chOff x="1186" y="3372"/>
                <a:chExt cx="683" cy="64"/>
              </a:xfrm>
            </p:grpSpPr>
            <p:grpSp>
              <p:nvGrpSpPr>
                <p:cNvPr id="97360" name="Group 31"/>
                <p:cNvGrpSpPr>
                  <a:grpSpLocks/>
                </p:cNvGrpSpPr>
                <p:nvPr/>
              </p:nvGrpSpPr>
              <p:grpSpPr bwMode="auto">
                <a:xfrm>
                  <a:off x="1245" y="3374"/>
                  <a:ext cx="337" cy="56"/>
                  <a:chOff x="1245" y="3374"/>
                  <a:chExt cx="337" cy="56"/>
                </a:xfrm>
              </p:grpSpPr>
              <p:sp>
                <p:nvSpPr>
                  <p:cNvPr id="97383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1245" y="3374"/>
                    <a:ext cx="319" cy="0"/>
                  </a:xfrm>
                  <a:custGeom>
                    <a:avLst/>
                    <a:gdLst>
                      <a:gd name="T0" fmla="*/ 0 w 781"/>
                      <a:gd name="T1" fmla="*/ 0 h 1"/>
                      <a:gd name="T2" fmla="*/ 130 w 78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81" h="1">
                        <a:moveTo>
                          <a:pt x="0" y="0"/>
                        </a:moveTo>
                        <a:lnTo>
                          <a:pt x="780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84" name="Freeform 33"/>
                  <p:cNvSpPr>
                    <a:spLocks noChangeArrowheads="1"/>
                  </p:cNvSpPr>
                  <p:nvPr/>
                </p:nvSpPr>
                <p:spPr bwMode="auto">
                  <a:xfrm>
                    <a:off x="1258" y="3393"/>
                    <a:ext cx="324" cy="0"/>
                  </a:xfrm>
                  <a:custGeom>
                    <a:avLst/>
                    <a:gdLst>
                      <a:gd name="T0" fmla="*/ 0 w 793"/>
                      <a:gd name="T1" fmla="*/ 0 h 1"/>
                      <a:gd name="T2" fmla="*/ 132 w 79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93" h="1">
                        <a:moveTo>
                          <a:pt x="0" y="0"/>
                        </a:moveTo>
                        <a:lnTo>
                          <a:pt x="792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85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1261" y="3411"/>
                    <a:ext cx="284" cy="0"/>
                  </a:xfrm>
                  <a:custGeom>
                    <a:avLst/>
                    <a:gdLst>
                      <a:gd name="T0" fmla="*/ 0 w 694"/>
                      <a:gd name="T1" fmla="*/ 0 h 1"/>
                      <a:gd name="T2" fmla="*/ 116 w 694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94" h="1">
                        <a:moveTo>
                          <a:pt x="0" y="0"/>
                        </a:moveTo>
                        <a:lnTo>
                          <a:pt x="693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86" name="Freeform 35"/>
                  <p:cNvSpPr>
                    <a:spLocks noChangeArrowheads="1"/>
                  </p:cNvSpPr>
                  <p:nvPr/>
                </p:nvSpPr>
                <p:spPr bwMode="auto">
                  <a:xfrm>
                    <a:off x="1268" y="3430"/>
                    <a:ext cx="38" cy="0"/>
                  </a:xfrm>
                  <a:custGeom>
                    <a:avLst/>
                    <a:gdLst>
                      <a:gd name="T0" fmla="*/ 0 w 94"/>
                      <a:gd name="T1" fmla="*/ 0 h 1"/>
                      <a:gd name="T2" fmla="*/ 15 w 94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4" h="1">
                        <a:moveTo>
                          <a:pt x="0" y="0"/>
                        </a:moveTo>
                        <a:lnTo>
                          <a:pt x="93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7361" name="Group 36"/>
                <p:cNvGrpSpPr>
                  <a:grpSpLocks/>
                </p:cNvGrpSpPr>
                <p:nvPr/>
              </p:nvGrpSpPr>
              <p:grpSpPr bwMode="auto">
                <a:xfrm>
                  <a:off x="1186" y="3382"/>
                  <a:ext cx="55" cy="36"/>
                  <a:chOff x="1186" y="3382"/>
                  <a:chExt cx="55" cy="36"/>
                </a:xfrm>
              </p:grpSpPr>
              <p:sp>
                <p:nvSpPr>
                  <p:cNvPr id="97380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1199" y="3382"/>
                    <a:ext cx="32" cy="0"/>
                  </a:xfrm>
                  <a:custGeom>
                    <a:avLst/>
                    <a:gdLst>
                      <a:gd name="T0" fmla="*/ 0 w 80"/>
                      <a:gd name="T1" fmla="*/ 0 h 1"/>
                      <a:gd name="T2" fmla="*/ 13 w 8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80" h="1">
                        <a:moveTo>
                          <a:pt x="0" y="0"/>
                        </a:moveTo>
                        <a:lnTo>
                          <a:pt x="79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81" name="Freeform 38"/>
                  <p:cNvSpPr>
                    <a:spLocks noChangeArrowheads="1"/>
                  </p:cNvSpPr>
                  <p:nvPr/>
                </p:nvSpPr>
                <p:spPr bwMode="auto">
                  <a:xfrm>
                    <a:off x="1194" y="3402"/>
                    <a:ext cx="30" cy="0"/>
                  </a:xfrm>
                  <a:custGeom>
                    <a:avLst/>
                    <a:gdLst>
                      <a:gd name="T0" fmla="*/ 0 w 75"/>
                      <a:gd name="T1" fmla="*/ 0 h 1"/>
                      <a:gd name="T2" fmla="*/ 12 w 75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5" h="1">
                        <a:moveTo>
                          <a:pt x="0" y="0"/>
                        </a:moveTo>
                        <a:lnTo>
                          <a:pt x="74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82" name="Freeform 39"/>
                  <p:cNvSpPr>
                    <a:spLocks noChangeArrowheads="1"/>
                  </p:cNvSpPr>
                  <p:nvPr/>
                </p:nvSpPr>
                <p:spPr bwMode="auto">
                  <a:xfrm>
                    <a:off x="1186" y="3419"/>
                    <a:ext cx="55" cy="0"/>
                  </a:xfrm>
                  <a:custGeom>
                    <a:avLst/>
                    <a:gdLst>
                      <a:gd name="T0" fmla="*/ 0 w 138"/>
                      <a:gd name="T1" fmla="*/ 0 h 1"/>
                      <a:gd name="T2" fmla="*/ 22 w 138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38" h="1">
                        <a:moveTo>
                          <a:pt x="0" y="0"/>
                        </a:moveTo>
                        <a:lnTo>
                          <a:pt x="137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7362" name="Group 40"/>
                <p:cNvGrpSpPr>
                  <a:grpSpLocks/>
                </p:cNvGrpSpPr>
                <p:nvPr/>
              </p:nvGrpSpPr>
              <p:grpSpPr bwMode="auto">
                <a:xfrm>
                  <a:off x="1317" y="3372"/>
                  <a:ext cx="309" cy="59"/>
                  <a:chOff x="1317" y="3372"/>
                  <a:chExt cx="309" cy="59"/>
                </a:xfrm>
              </p:grpSpPr>
              <p:sp>
                <p:nvSpPr>
                  <p:cNvPr id="97374" name="Freeform 41"/>
                  <p:cNvSpPr>
                    <a:spLocks noChangeArrowheads="1"/>
                  </p:cNvSpPr>
                  <p:nvPr/>
                </p:nvSpPr>
                <p:spPr bwMode="auto">
                  <a:xfrm>
                    <a:off x="1317" y="3431"/>
                    <a:ext cx="192" cy="0"/>
                  </a:xfrm>
                  <a:custGeom>
                    <a:avLst/>
                    <a:gdLst>
                      <a:gd name="T0" fmla="*/ 0 w 471"/>
                      <a:gd name="T1" fmla="*/ 0 h 1"/>
                      <a:gd name="T2" fmla="*/ 78 w 47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71" h="1">
                        <a:moveTo>
                          <a:pt x="0" y="0"/>
                        </a:moveTo>
                        <a:lnTo>
                          <a:pt x="470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75" name="Freeform 42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3372"/>
                    <a:ext cx="44" cy="0"/>
                  </a:xfrm>
                  <a:custGeom>
                    <a:avLst/>
                    <a:gdLst>
                      <a:gd name="T0" fmla="*/ 0 w 110"/>
                      <a:gd name="T1" fmla="*/ 0 h 1"/>
                      <a:gd name="T2" fmla="*/ 18 w 11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10" h="1">
                        <a:moveTo>
                          <a:pt x="0" y="0"/>
                        </a:moveTo>
                        <a:lnTo>
                          <a:pt x="109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76" name="Freeform 43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3393"/>
                    <a:ext cx="35" cy="0"/>
                  </a:xfrm>
                  <a:custGeom>
                    <a:avLst/>
                    <a:gdLst>
                      <a:gd name="T0" fmla="*/ 0 w 87"/>
                      <a:gd name="T1" fmla="*/ 0 h 1"/>
                      <a:gd name="T2" fmla="*/ 14 w 87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87" h="1">
                        <a:moveTo>
                          <a:pt x="0" y="0"/>
                        </a:moveTo>
                        <a:lnTo>
                          <a:pt x="86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77" name="Freeform 44"/>
                  <p:cNvSpPr>
                    <a:spLocks noChangeArrowheads="1"/>
                  </p:cNvSpPr>
                  <p:nvPr/>
                </p:nvSpPr>
                <p:spPr bwMode="auto">
                  <a:xfrm>
                    <a:off x="1566" y="3412"/>
                    <a:ext cx="60" cy="0"/>
                  </a:xfrm>
                  <a:custGeom>
                    <a:avLst/>
                    <a:gdLst>
                      <a:gd name="T0" fmla="*/ 0 w 149"/>
                      <a:gd name="T1" fmla="*/ 0 h 1"/>
                      <a:gd name="T2" fmla="*/ 24 w 149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9" h="1">
                        <a:moveTo>
                          <a:pt x="0" y="0"/>
                        </a:moveTo>
                        <a:lnTo>
                          <a:pt x="148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78" name="Freeform 45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3431"/>
                    <a:ext cx="29" cy="0"/>
                  </a:xfrm>
                  <a:custGeom>
                    <a:avLst/>
                    <a:gdLst>
                      <a:gd name="T0" fmla="*/ 0 w 73"/>
                      <a:gd name="T1" fmla="*/ 0 h 1"/>
                      <a:gd name="T2" fmla="*/ 12 w 7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3" h="1">
                        <a:moveTo>
                          <a:pt x="0" y="0"/>
                        </a:moveTo>
                        <a:lnTo>
                          <a:pt x="72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79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1558" y="3431"/>
                    <a:ext cx="66" cy="0"/>
                  </a:xfrm>
                  <a:custGeom>
                    <a:avLst/>
                    <a:gdLst>
                      <a:gd name="T0" fmla="*/ 0 w 163"/>
                      <a:gd name="T1" fmla="*/ 0 h 1"/>
                      <a:gd name="T2" fmla="*/ 27 w 16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3" h="1">
                        <a:moveTo>
                          <a:pt x="0" y="0"/>
                        </a:moveTo>
                        <a:lnTo>
                          <a:pt x="162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7363" name="Group 47"/>
                <p:cNvGrpSpPr>
                  <a:grpSpLocks/>
                </p:cNvGrpSpPr>
                <p:nvPr/>
              </p:nvGrpSpPr>
              <p:grpSpPr bwMode="auto">
                <a:xfrm>
                  <a:off x="1643" y="3382"/>
                  <a:ext cx="95" cy="52"/>
                  <a:chOff x="1643" y="3382"/>
                  <a:chExt cx="95" cy="52"/>
                </a:xfrm>
              </p:grpSpPr>
              <p:sp>
                <p:nvSpPr>
                  <p:cNvPr id="97371" name="Freeform 48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3382"/>
                    <a:ext cx="89" cy="0"/>
                  </a:xfrm>
                  <a:custGeom>
                    <a:avLst/>
                    <a:gdLst>
                      <a:gd name="T0" fmla="*/ 0 w 221"/>
                      <a:gd name="T1" fmla="*/ 0 h 1"/>
                      <a:gd name="T2" fmla="*/ 36 w 22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21" h="1">
                        <a:moveTo>
                          <a:pt x="0" y="0"/>
                        </a:moveTo>
                        <a:lnTo>
                          <a:pt x="220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72" name="Freeform 49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3405"/>
                    <a:ext cx="79" cy="0"/>
                  </a:xfrm>
                  <a:custGeom>
                    <a:avLst/>
                    <a:gdLst>
                      <a:gd name="T0" fmla="*/ 0 w 195"/>
                      <a:gd name="T1" fmla="*/ 0 h 1"/>
                      <a:gd name="T2" fmla="*/ 32 w 195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5" h="1">
                        <a:moveTo>
                          <a:pt x="0" y="0"/>
                        </a:moveTo>
                        <a:lnTo>
                          <a:pt x="194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73" name="Freeform 50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3434"/>
                    <a:ext cx="81" cy="0"/>
                  </a:xfrm>
                  <a:custGeom>
                    <a:avLst/>
                    <a:gdLst>
                      <a:gd name="T0" fmla="*/ 0 w 201"/>
                      <a:gd name="T1" fmla="*/ 0 h 1"/>
                      <a:gd name="T2" fmla="*/ 33 w 201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1" h="1">
                        <a:moveTo>
                          <a:pt x="0" y="0"/>
                        </a:moveTo>
                        <a:lnTo>
                          <a:pt x="200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7364" name="Group 51"/>
                <p:cNvGrpSpPr>
                  <a:grpSpLocks/>
                </p:cNvGrpSpPr>
                <p:nvPr/>
              </p:nvGrpSpPr>
              <p:grpSpPr bwMode="auto">
                <a:xfrm>
                  <a:off x="1755" y="3382"/>
                  <a:ext cx="114" cy="54"/>
                  <a:chOff x="1755" y="3382"/>
                  <a:chExt cx="114" cy="54"/>
                </a:xfrm>
              </p:grpSpPr>
              <p:sp>
                <p:nvSpPr>
                  <p:cNvPr id="97365" name="Freeform 52"/>
                  <p:cNvSpPr>
                    <a:spLocks noChangeArrowheads="1"/>
                  </p:cNvSpPr>
                  <p:nvPr/>
                </p:nvSpPr>
                <p:spPr bwMode="auto">
                  <a:xfrm>
                    <a:off x="1763" y="3382"/>
                    <a:ext cx="86" cy="0"/>
                  </a:xfrm>
                  <a:custGeom>
                    <a:avLst/>
                    <a:gdLst>
                      <a:gd name="T0" fmla="*/ 0 w 213"/>
                      <a:gd name="T1" fmla="*/ 0 h 1"/>
                      <a:gd name="T2" fmla="*/ 35 w 21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13" h="1">
                        <a:moveTo>
                          <a:pt x="0" y="0"/>
                        </a:moveTo>
                        <a:lnTo>
                          <a:pt x="212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66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1755" y="3402"/>
                    <a:ext cx="70" cy="0"/>
                  </a:xfrm>
                  <a:custGeom>
                    <a:avLst/>
                    <a:gdLst>
                      <a:gd name="T0" fmla="*/ 0 w 173"/>
                      <a:gd name="T1" fmla="*/ 0 h 1"/>
                      <a:gd name="T2" fmla="*/ 28 w 173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73" h="1">
                        <a:moveTo>
                          <a:pt x="0" y="0"/>
                        </a:moveTo>
                        <a:lnTo>
                          <a:pt x="172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67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1763" y="3419"/>
                    <a:ext cx="65" cy="0"/>
                  </a:xfrm>
                  <a:custGeom>
                    <a:avLst/>
                    <a:gdLst>
                      <a:gd name="T0" fmla="*/ 0 w 160"/>
                      <a:gd name="T1" fmla="*/ 0 h 1"/>
                      <a:gd name="T2" fmla="*/ 26 w 16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0" h="1">
                        <a:moveTo>
                          <a:pt x="0" y="0"/>
                        </a:moveTo>
                        <a:lnTo>
                          <a:pt x="159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68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1761" y="3436"/>
                    <a:ext cx="81" cy="0"/>
                  </a:xfrm>
                  <a:custGeom>
                    <a:avLst/>
                    <a:gdLst>
                      <a:gd name="T0" fmla="*/ 0 w 200"/>
                      <a:gd name="T1" fmla="*/ 0 h 1"/>
                      <a:gd name="T2" fmla="*/ 33 w 20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" h="1">
                        <a:moveTo>
                          <a:pt x="0" y="0"/>
                        </a:moveTo>
                        <a:lnTo>
                          <a:pt x="199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69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1839" y="3403"/>
                    <a:ext cx="23" cy="0"/>
                  </a:xfrm>
                  <a:custGeom>
                    <a:avLst/>
                    <a:gdLst>
                      <a:gd name="T0" fmla="*/ 0 w 59"/>
                      <a:gd name="T1" fmla="*/ 0 h 1"/>
                      <a:gd name="T2" fmla="*/ 9 w 59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9" h="1">
                        <a:moveTo>
                          <a:pt x="0" y="0"/>
                        </a:moveTo>
                        <a:lnTo>
                          <a:pt x="58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70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3428"/>
                    <a:ext cx="21" cy="0"/>
                  </a:xfrm>
                  <a:custGeom>
                    <a:avLst/>
                    <a:gdLst>
                      <a:gd name="T0" fmla="*/ 0 w 54"/>
                      <a:gd name="T1" fmla="*/ 0 h 1"/>
                      <a:gd name="T2" fmla="*/ 8 w 54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4" h="1">
                        <a:moveTo>
                          <a:pt x="0" y="0"/>
                        </a:moveTo>
                        <a:lnTo>
                          <a:pt x="53" y="0"/>
                        </a:lnTo>
                      </a:path>
                    </a:pathLst>
                  </a:custGeom>
                  <a:noFill/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97293" name="Group 58"/>
            <p:cNvGrpSpPr>
              <a:grpSpLocks/>
            </p:cNvGrpSpPr>
            <p:nvPr/>
          </p:nvGrpSpPr>
          <p:grpSpPr bwMode="auto">
            <a:xfrm>
              <a:off x="461" y="816"/>
              <a:ext cx="391" cy="639"/>
              <a:chOff x="461" y="816"/>
              <a:chExt cx="391" cy="639"/>
            </a:xfrm>
          </p:grpSpPr>
          <p:grpSp>
            <p:nvGrpSpPr>
              <p:cNvPr id="97346" name="Group 59"/>
              <p:cNvGrpSpPr>
                <a:grpSpLocks/>
              </p:cNvGrpSpPr>
              <p:nvPr/>
            </p:nvGrpSpPr>
            <p:grpSpPr bwMode="auto">
              <a:xfrm>
                <a:off x="498" y="1338"/>
                <a:ext cx="317" cy="116"/>
                <a:chOff x="498" y="1338"/>
                <a:chExt cx="317" cy="116"/>
              </a:xfrm>
            </p:grpSpPr>
            <p:grpSp>
              <p:nvGrpSpPr>
                <p:cNvPr id="97353" name="Group 60"/>
                <p:cNvGrpSpPr>
                  <a:grpSpLocks/>
                </p:cNvGrpSpPr>
                <p:nvPr/>
              </p:nvGrpSpPr>
              <p:grpSpPr bwMode="auto">
                <a:xfrm>
                  <a:off x="498" y="1375"/>
                  <a:ext cx="317" cy="80"/>
                  <a:chOff x="498" y="1375"/>
                  <a:chExt cx="317" cy="80"/>
                </a:xfrm>
              </p:grpSpPr>
              <p:sp>
                <p:nvSpPr>
                  <p:cNvPr id="97355" name="Freeform 61"/>
                  <p:cNvSpPr>
                    <a:spLocks noChangeArrowheads="1"/>
                  </p:cNvSpPr>
                  <p:nvPr/>
                </p:nvSpPr>
                <p:spPr bwMode="auto">
                  <a:xfrm>
                    <a:off x="498" y="1375"/>
                    <a:ext cx="317" cy="44"/>
                  </a:xfrm>
                  <a:custGeom>
                    <a:avLst/>
                    <a:gdLst>
                      <a:gd name="T0" fmla="*/ 0 w 777"/>
                      <a:gd name="T1" fmla="*/ 30 h 63"/>
                      <a:gd name="T2" fmla="*/ 129 w 777"/>
                      <a:gd name="T3" fmla="*/ 30 h 63"/>
                      <a:gd name="T4" fmla="*/ 122 w 777"/>
                      <a:gd name="T5" fmla="*/ 0 h 63"/>
                      <a:gd name="T6" fmla="*/ 8 w 777"/>
                      <a:gd name="T7" fmla="*/ 0 h 63"/>
                      <a:gd name="T8" fmla="*/ 0 w 777"/>
                      <a:gd name="T9" fmla="*/ 3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77" h="63">
                        <a:moveTo>
                          <a:pt x="0" y="62"/>
                        </a:moveTo>
                        <a:lnTo>
                          <a:pt x="776" y="62"/>
                        </a:lnTo>
                        <a:lnTo>
                          <a:pt x="731" y="0"/>
                        </a:lnTo>
                        <a:lnTo>
                          <a:pt x="46" y="0"/>
                        </a:lnTo>
                        <a:lnTo>
                          <a:pt x="0" y="62"/>
                        </a:lnTo>
                      </a:path>
                    </a:pathLst>
                  </a:custGeom>
                  <a:solidFill>
                    <a:srgbClr val="C0C0C0"/>
                  </a:solidFill>
                  <a:ln w="126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9735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500" y="1422"/>
                    <a:ext cx="313" cy="33"/>
                  </a:xfrm>
                  <a:prstGeom prst="rect">
                    <a:avLst/>
                  </a:prstGeom>
                  <a:solidFill>
                    <a:srgbClr val="C0C0C0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/>
                  </a:p>
                </p:txBody>
              </p:sp>
            </p:grpSp>
            <p:sp>
              <p:nvSpPr>
                <p:cNvPr id="97354" name="Freeform 63"/>
                <p:cNvSpPr>
                  <a:spLocks noChangeArrowheads="1"/>
                </p:cNvSpPr>
                <p:nvPr/>
              </p:nvSpPr>
              <p:spPr bwMode="auto">
                <a:xfrm>
                  <a:off x="572" y="1338"/>
                  <a:ext cx="168" cy="80"/>
                </a:xfrm>
                <a:custGeom>
                  <a:avLst/>
                  <a:gdLst>
                    <a:gd name="T0" fmla="*/ 0 w 414"/>
                    <a:gd name="T1" fmla="*/ 31 h 112"/>
                    <a:gd name="T2" fmla="*/ 0 w 414"/>
                    <a:gd name="T3" fmla="*/ 0 h 112"/>
                    <a:gd name="T4" fmla="*/ 68 w 414"/>
                    <a:gd name="T5" fmla="*/ 0 h 112"/>
                    <a:gd name="T6" fmla="*/ 68 w 414"/>
                    <a:gd name="T7" fmla="*/ 33 h 112"/>
                    <a:gd name="T8" fmla="*/ 68 w 414"/>
                    <a:gd name="T9" fmla="*/ 36 h 112"/>
                    <a:gd name="T10" fmla="*/ 67 w 414"/>
                    <a:gd name="T11" fmla="*/ 39 h 112"/>
                    <a:gd name="T12" fmla="*/ 66 w 414"/>
                    <a:gd name="T13" fmla="*/ 41 h 112"/>
                    <a:gd name="T14" fmla="*/ 64 w 414"/>
                    <a:gd name="T15" fmla="*/ 44 h 112"/>
                    <a:gd name="T16" fmla="*/ 62 w 414"/>
                    <a:gd name="T17" fmla="*/ 46 h 112"/>
                    <a:gd name="T18" fmla="*/ 60 w 414"/>
                    <a:gd name="T19" fmla="*/ 47 h 112"/>
                    <a:gd name="T20" fmla="*/ 58 w 414"/>
                    <a:gd name="T21" fmla="*/ 49 h 112"/>
                    <a:gd name="T22" fmla="*/ 56 w 414"/>
                    <a:gd name="T23" fmla="*/ 51 h 112"/>
                    <a:gd name="T24" fmla="*/ 54 w 414"/>
                    <a:gd name="T25" fmla="*/ 52 h 112"/>
                    <a:gd name="T26" fmla="*/ 50 w 414"/>
                    <a:gd name="T27" fmla="*/ 54 h 112"/>
                    <a:gd name="T28" fmla="*/ 47 w 414"/>
                    <a:gd name="T29" fmla="*/ 54 h 112"/>
                    <a:gd name="T30" fmla="*/ 44 w 414"/>
                    <a:gd name="T31" fmla="*/ 56 h 112"/>
                    <a:gd name="T32" fmla="*/ 41 w 414"/>
                    <a:gd name="T33" fmla="*/ 56 h 112"/>
                    <a:gd name="T34" fmla="*/ 37 w 414"/>
                    <a:gd name="T35" fmla="*/ 56 h 112"/>
                    <a:gd name="T36" fmla="*/ 32 w 414"/>
                    <a:gd name="T37" fmla="*/ 56 h 112"/>
                    <a:gd name="T38" fmla="*/ 28 w 414"/>
                    <a:gd name="T39" fmla="*/ 56 h 112"/>
                    <a:gd name="T40" fmla="*/ 24 w 414"/>
                    <a:gd name="T41" fmla="*/ 56 h 112"/>
                    <a:gd name="T42" fmla="*/ 20 w 414"/>
                    <a:gd name="T43" fmla="*/ 54 h 112"/>
                    <a:gd name="T44" fmla="*/ 17 w 414"/>
                    <a:gd name="T45" fmla="*/ 54 h 112"/>
                    <a:gd name="T46" fmla="*/ 14 w 414"/>
                    <a:gd name="T47" fmla="*/ 52 h 112"/>
                    <a:gd name="T48" fmla="*/ 11 w 414"/>
                    <a:gd name="T49" fmla="*/ 51 h 112"/>
                    <a:gd name="T50" fmla="*/ 9 w 414"/>
                    <a:gd name="T51" fmla="*/ 49 h 112"/>
                    <a:gd name="T52" fmla="*/ 6 w 414"/>
                    <a:gd name="T53" fmla="*/ 46 h 112"/>
                    <a:gd name="T54" fmla="*/ 4 w 414"/>
                    <a:gd name="T55" fmla="*/ 44 h 112"/>
                    <a:gd name="T56" fmla="*/ 3 w 414"/>
                    <a:gd name="T57" fmla="*/ 42 h 112"/>
                    <a:gd name="T58" fmla="*/ 2 w 414"/>
                    <a:gd name="T59" fmla="*/ 40 h 112"/>
                    <a:gd name="T60" fmla="*/ 1 w 414"/>
                    <a:gd name="T61" fmla="*/ 37 h 112"/>
                    <a:gd name="T62" fmla="*/ 0 w 414"/>
                    <a:gd name="T63" fmla="*/ 35 h 112"/>
                    <a:gd name="T64" fmla="*/ 0 w 414"/>
                    <a:gd name="T65" fmla="*/ 31 h 1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14" h="112">
                      <a:moveTo>
                        <a:pt x="0" y="62"/>
                      </a:moveTo>
                      <a:lnTo>
                        <a:pt x="0" y="0"/>
                      </a:lnTo>
                      <a:lnTo>
                        <a:pt x="413" y="0"/>
                      </a:lnTo>
                      <a:lnTo>
                        <a:pt x="413" y="64"/>
                      </a:lnTo>
                      <a:lnTo>
                        <a:pt x="411" y="70"/>
                      </a:lnTo>
                      <a:lnTo>
                        <a:pt x="407" y="75"/>
                      </a:lnTo>
                      <a:lnTo>
                        <a:pt x="399" y="80"/>
                      </a:lnTo>
                      <a:lnTo>
                        <a:pt x="390" y="85"/>
                      </a:lnTo>
                      <a:lnTo>
                        <a:pt x="379" y="89"/>
                      </a:lnTo>
                      <a:lnTo>
                        <a:pt x="368" y="93"/>
                      </a:lnTo>
                      <a:lnTo>
                        <a:pt x="354" y="96"/>
                      </a:lnTo>
                      <a:lnTo>
                        <a:pt x="339" y="99"/>
                      </a:lnTo>
                      <a:lnTo>
                        <a:pt x="325" y="102"/>
                      </a:lnTo>
                      <a:lnTo>
                        <a:pt x="304" y="106"/>
                      </a:lnTo>
                      <a:lnTo>
                        <a:pt x="286" y="107"/>
                      </a:lnTo>
                      <a:lnTo>
                        <a:pt x="268" y="109"/>
                      </a:lnTo>
                      <a:lnTo>
                        <a:pt x="248" y="110"/>
                      </a:lnTo>
                      <a:lnTo>
                        <a:pt x="225" y="111"/>
                      </a:lnTo>
                      <a:lnTo>
                        <a:pt x="196" y="111"/>
                      </a:lnTo>
                      <a:lnTo>
                        <a:pt x="169" y="110"/>
                      </a:lnTo>
                      <a:lnTo>
                        <a:pt x="144" y="109"/>
                      </a:lnTo>
                      <a:lnTo>
                        <a:pt x="121" y="107"/>
                      </a:lnTo>
                      <a:lnTo>
                        <a:pt x="102" y="105"/>
                      </a:lnTo>
                      <a:lnTo>
                        <a:pt x="87" y="102"/>
                      </a:lnTo>
                      <a:lnTo>
                        <a:pt x="68" y="99"/>
                      </a:lnTo>
                      <a:lnTo>
                        <a:pt x="52" y="95"/>
                      </a:lnTo>
                      <a:lnTo>
                        <a:pt x="39" y="91"/>
                      </a:lnTo>
                      <a:lnTo>
                        <a:pt x="26" y="86"/>
                      </a:lnTo>
                      <a:lnTo>
                        <a:pt x="17" y="82"/>
                      </a:lnTo>
                      <a:lnTo>
                        <a:pt x="11" y="78"/>
                      </a:lnTo>
                      <a:lnTo>
                        <a:pt x="6" y="73"/>
                      </a:lnTo>
                      <a:lnTo>
                        <a:pt x="2" y="69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C0C0C0"/>
                </a:solidFill>
                <a:ln w="126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7347" name="Group 64"/>
              <p:cNvGrpSpPr>
                <a:grpSpLocks/>
              </p:cNvGrpSpPr>
              <p:nvPr/>
            </p:nvGrpSpPr>
            <p:grpSpPr bwMode="auto">
              <a:xfrm>
                <a:off x="461" y="816"/>
                <a:ext cx="391" cy="534"/>
                <a:chOff x="461" y="816"/>
                <a:chExt cx="391" cy="534"/>
              </a:xfrm>
            </p:grpSpPr>
            <p:grpSp>
              <p:nvGrpSpPr>
                <p:cNvPr id="97348" name="Group 65"/>
                <p:cNvGrpSpPr>
                  <a:grpSpLocks/>
                </p:cNvGrpSpPr>
                <p:nvPr/>
              </p:nvGrpSpPr>
              <p:grpSpPr bwMode="auto">
                <a:xfrm>
                  <a:off x="461" y="816"/>
                  <a:ext cx="391" cy="534"/>
                  <a:chOff x="461" y="816"/>
                  <a:chExt cx="391" cy="534"/>
                </a:xfrm>
              </p:grpSpPr>
              <p:sp>
                <p:nvSpPr>
                  <p:cNvPr id="97350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461" y="816"/>
                    <a:ext cx="391" cy="534"/>
                  </a:xfrm>
                  <a:prstGeom prst="roundRect">
                    <a:avLst>
                      <a:gd name="adj" fmla="val 12301"/>
                    </a:avLst>
                  </a:prstGeom>
                  <a:solidFill>
                    <a:srgbClr val="C0C0C0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/>
                  </a:p>
                </p:txBody>
              </p:sp>
              <p:sp>
                <p:nvSpPr>
                  <p:cNvPr id="97351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505" y="876"/>
                    <a:ext cx="302" cy="415"/>
                  </a:xfrm>
                  <a:prstGeom prst="roundRect">
                    <a:avLst>
                      <a:gd name="adj" fmla="val 12231"/>
                    </a:avLst>
                  </a:prstGeom>
                  <a:solidFill>
                    <a:srgbClr val="808080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/>
                  </a:p>
                </p:txBody>
              </p:sp>
              <p:sp>
                <p:nvSpPr>
                  <p:cNvPr id="97352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523" y="898"/>
                    <a:ext cx="267" cy="369"/>
                  </a:xfrm>
                  <a:prstGeom prst="roundRect">
                    <a:avLst>
                      <a:gd name="adj" fmla="val 12130"/>
                    </a:avLst>
                  </a:prstGeom>
                  <a:solidFill>
                    <a:srgbClr val="008000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 altLang="fr-FR"/>
                  </a:p>
                </p:txBody>
              </p:sp>
            </p:grpSp>
            <p:sp>
              <p:nvSpPr>
                <p:cNvPr id="97349" name="Rectangle 69"/>
                <p:cNvSpPr>
                  <a:spLocks noChangeArrowheads="1"/>
                </p:cNvSpPr>
                <p:nvPr/>
              </p:nvSpPr>
              <p:spPr bwMode="auto">
                <a:xfrm>
                  <a:off x="791" y="1323"/>
                  <a:ext cx="7" cy="4"/>
                </a:xfrm>
                <a:prstGeom prst="rect">
                  <a:avLst/>
                </a:prstGeom>
                <a:solidFill>
                  <a:srgbClr val="008000"/>
                </a:soli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</p:grpSp>
        </p:grpSp>
        <p:pic>
          <p:nvPicPr>
            <p:cNvPr id="97294" name="Picture 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" y="921"/>
              <a:ext cx="53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7295" name="Oval 71"/>
            <p:cNvSpPr>
              <a:spLocks noChangeArrowheads="1"/>
            </p:cNvSpPr>
            <p:nvPr/>
          </p:nvSpPr>
          <p:spPr bwMode="auto">
            <a:xfrm>
              <a:off x="2220" y="1805"/>
              <a:ext cx="315" cy="1051"/>
            </a:xfrm>
            <a:prstGeom prst="ellipse">
              <a:avLst/>
            </a:prstGeom>
            <a:solidFill>
              <a:srgbClr val="B2B2B2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296" name="Rectangle 72"/>
            <p:cNvSpPr>
              <a:spLocks noChangeArrowheads="1"/>
            </p:cNvSpPr>
            <p:nvPr/>
          </p:nvSpPr>
          <p:spPr bwMode="auto">
            <a:xfrm>
              <a:off x="1813" y="2454"/>
              <a:ext cx="86" cy="366"/>
            </a:xfrm>
            <a:prstGeom prst="rect">
              <a:avLst/>
            </a:prstGeom>
            <a:solidFill>
              <a:srgbClr val="A2C1FE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297" name="Rectangle 73"/>
            <p:cNvSpPr>
              <a:spLocks noChangeArrowheads="1"/>
            </p:cNvSpPr>
            <p:nvPr/>
          </p:nvSpPr>
          <p:spPr bwMode="auto">
            <a:xfrm>
              <a:off x="461" y="2707"/>
              <a:ext cx="559" cy="413"/>
            </a:xfrm>
            <a:prstGeom prst="rect">
              <a:avLst/>
            </a:prstGeom>
            <a:solidFill>
              <a:srgbClr val="FCFEB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298" name="Line 74"/>
            <p:cNvSpPr>
              <a:spLocks noChangeShapeType="1"/>
            </p:cNvSpPr>
            <p:nvPr/>
          </p:nvSpPr>
          <p:spPr bwMode="auto">
            <a:xfrm>
              <a:off x="2050" y="1307"/>
              <a:ext cx="0" cy="958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299" name="Line 75"/>
            <p:cNvSpPr>
              <a:spLocks noChangeShapeType="1"/>
            </p:cNvSpPr>
            <p:nvPr/>
          </p:nvSpPr>
          <p:spPr bwMode="auto">
            <a:xfrm>
              <a:off x="1906" y="2637"/>
              <a:ext cx="337" cy="0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0" name="Line 76"/>
            <p:cNvSpPr>
              <a:spLocks noChangeShapeType="1"/>
            </p:cNvSpPr>
            <p:nvPr/>
          </p:nvSpPr>
          <p:spPr bwMode="auto">
            <a:xfrm>
              <a:off x="1900" y="2269"/>
              <a:ext cx="147" cy="0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1" name="Line 77"/>
            <p:cNvSpPr>
              <a:spLocks noChangeShapeType="1"/>
            </p:cNvSpPr>
            <p:nvPr/>
          </p:nvSpPr>
          <p:spPr bwMode="auto">
            <a:xfrm>
              <a:off x="1100" y="1970"/>
              <a:ext cx="0" cy="853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2" name="Line 78"/>
            <p:cNvSpPr>
              <a:spLocks noChangeShapeType="1"/>
            </p:cNvSpPr>
            <p:nvPr/>
          </p:nvSpPr>
          <p:spPr bwMode="auto">
            <a:xfrm>
              <a:off x="1014" y="2018"/>
              <a:ext cx="84" cy="0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3" name="Line 79"/>
            <p:cNvSpPr>
              <a:spLocks noChangeShapeType="1"/>
            </p:cNvSpPr>
            <p:nvPr/>
          </p:nvSpPr>
          <p:spPr bwMode="auto">
            <a:xfrm>
              <a:off x="1021" y="2776"/>
              <a:ext cx="73" cy="0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4" name="Rectangle 80"/>
            <p:cNvSpPr>
              <a:spLocks noChangeArrowheads="1"/>
            </p:cNvSpPr>
            <p:nvPr/>
          </p:nvSpPr>
          <p:spPr bwMode="auto">
            <a:xfrm>
              <a:off x="559" y="2748"/>
              <a:ext cx="38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280" tIns="46080" rIns="8928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000">
                  <a:solidFill>
                    <a:srgbClr val="081D58"/>
                  </a:solidFill>
                </a:rPr>
                <a:t>Mémoire</a:t>
              </a:r>
            </a:p>
            <a:p>
              <a:pPr>
                <a:buClrTx/>
                <a:buFontTx/>
                <a:buNone/>
              </a:pPr>
              <a:r>
                <a:rPr lang="fr-FR" altLang="fr-FR" sz="1000">
                  <a:solidFill>
                    <a:srgbClr val="081D58"/>
                  </a:solidFill>
                </a:rPr>
                <a:t>Centrale</a:t>
              </a:r>
            </a:p>
          </p:txBody>
        </p:sp>
        <p:sp>
          <p:nvSpPr>
            <p:cNvPr id="97305" name="Rectangle 81"/>
            <p:cNvSpPr>
              <a:spLocks noChangeArrowheads="1"/>
            </p:cNvSpPr>
            <p:nvPr/>
          </p:nvSpPr>
          <p:spPr bwMode="auto">
            <a:xfrm>
              <a:off x="1333" y="2225"/>
              <a:ext cx="23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280" tIns="46080" rIns="8928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000">
                  <a:solidFill>
                    <a:srgbClr val="081D58"/>
                  </a:solidFill>
                </a:rPr>
                <a:t>Bus</a:t>
              </a:r>
            </a:p>
          </p:txBody>
        </p:sp>
        <p:sp>
          <p:nvSpPr>
            <p:cNvPr id="97306" name="Rectangle 82"/>
            <p:cNvSpPr>
              <a:spLocks noChangeArrowheads="1"/>
            </p:cNvSpPr>
            <p:nvPr/>
          </p:nvSpPr>
          <p:spPr bwMode="auto">
            <a:xfrm>
              <a:off x="1567" y="1717"/>
              <a:ext cx="231" cy="159"/>
            </a:xfrm>
            <a:prstGeom prst="rect">
              <a:avLst/>
            </a:prstGeom>
            <a:solidFill>
              <a:srgbClr val="A2C1FE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07" name="Rectangle 83"/>
            <p:cNvSpPr>
              <a:spLocks noChangeArrowheads="1"/>
            </p:cNvSpPr>
            <p:nvPr/>
          </p:nvSpPr>
          <p:spPr bwMode="auto">
            <a:xfrm>
              <a:off x="1804" y="2007"/>
              <a:ext cx="86" cy="366"/>
            </a:xfrm>
            <a:prstGeom prst="rect">
              <a:avLst/>
            </a:prstGeom>
            <a:solidFill>
              <a:srgbClr val="A2C1FE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08" name="Line 84"/>
            <p:cNvSpPr>
              <a:spLocks noChangeShapeType="1"/>
            </p:cNvSpPr>
            <p:nvPr/>
          </p:nvSpPr>
          <p:spPr bwMode="auto">
            <a:xfrm flipH="1" flipV="1">
              <a:off x="1503" y="1226"/>
              <a:ext cx="172" cy="299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9" name="Line 85"/>
            <p:cNvSpPr>
              <a:spLocks noChangeShapeType="1"/>
            </p:cNvSpPr>
            <p:nvPr/>
          </p:nvSpPr>
          <p:spPr bwMode="auto">
            <a:xfrm flipV="1">
              <a:off x="661" y="1460"/>
              <a:ext cx="0" cy="137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10" name="Line 86"/>
            <p:cNvSpPr>
              <a:spLocks noChangeShapeType="1"/>
            </p:cNvSpPr>
            <p:nvPr/>
          </p:nvSpPr>
          <p:spPr bwMode="auto">
            <a:xfrm flipH="1">
              <a:off x="659" y="1594"/>
              <a:ext cx="663" cy="0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11" name="Line 87"/>
            <p:cNvSpPr>
              <a:spLocks noChangeShapeType="1"/>
            </p:cNvSpPr>
            <p:nvPr/>
          </p:nvSpPr>
          <p:spPr bwMode="auto">
            <a:xfrm flipV="1">
              <a:off x="1097" y="2822"/>
              <a:ext cx="671" cy="4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12" name="Line 88"/>
            <p:cNvSpPr>
              <a:spLocks noChangeShapeType="1"/>
            </p:cNvSpPr>
            <p:nvPr/>
          </p:nvSpPr>
          <p:spPr bwMode="auto">
            <a:xfrm flipV="1">
              <a:off x="1769" y="1988"/>
              <a:ext cx="0" cy="848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13" name="Line 89"/>
            <p:cNvSpPr>
              <a:spLocks noChangeShapeType="1"/>
            </p:cNvSpPr>
            <p:nvPr/>
          </p:nvSpPr>
          <p:spPr bwMode="auto">
            <a:xfrm flipH="1">
              <a:off x="1282" y="1994"/>
              <a:ext cx="484" cy="0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14" name="Line 90"/>
            <p:cNvSpPr>
              <a:spLocks noChangeShapeType="1"/>
            </p:cNvSpPr>
            <p:nvPr/>
          </p:nvSpPr>
          <p:spPr bwMode="auto">
            <a:xfrm>
              <a:off x="1320" y="1895"/>
              <a:ext cx="0" cy="93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15" name="Line 91"/>
            <p:cNvSpPr>
              <a:spLocks noChangeShapeType="1"/>
            </p:cNvSpPr>
            <p:nvPr/>
          </p:nvSpPr>
          <p:spPr bwMode="auto">
            <a:xfrm>
              <a:off x="1669" y="1882"/>
              <a:ext cx="1" cy="106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16" name="Line 92"/>
            <p:cNvSpPr>
              <a:spLocks noChangeShapeType="1"/>
            </p:cNvSpPr>
            <p:nvPr/>
          </p:nvSpPr>
          <p:spPr bwMode="auto">
            <a:xfrm>
              <a:off x="1766" y="2191"/>
              <a:ext cx="36" cy="0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17" name="Line 93"/>
            <p:cNvSpPr>
              <a:spLocks noChangeShapeType="1"/>
            </p:cNvSpPr>
            <p:nvPr/>
          </p:nvSpPr>
          <p:spPr bwMode="auto">
            <a:xfrm>
              <a:off x="1766" y="2595"/>
              <a:ext cx="40" cy="0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18" name="Line 94"/>
            <p:cNvSpPr>
              <a:spLocks noChangeShapeType="1"/>
            </p:cNvSpPr>
            <p:nvPr/>
          </p:nvSpPr>
          <p:spPr bwMode="auto">
            <a:xfrm>
              <a:off x="1506" y="2833"/>
              <a:ext cx="0" cy="117"/>
            </a:xfrm>
            <a:prstGeom prst="line">
              <a:avLst/>
            </a:prstGeom>
            <a:noFill/>
            <a:ln w="12600" cap="sq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19" name="Line 95"/>
            <p:cNvSpPr>
              <a:spLocks noChangeShapeType="1"/>
            </p:cNvSpPr>
            <p:nvPr/>
          </p:nvSpPr>
          <p:spPr bwMode="auto">
            <a:xfrm flipH="1">
              <a:off x="1015" y="3249"/>
              <a:ext cx="492" cy="0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20" name="Line 96"/>
            <p:cNvSpPr>
              <a:spLocks noChangeShapeType="1"/>
            </p:cNvSpPr>
            <p:nvPr/>
          </p:nvSpPr>
          <p:spPr bwMode="auto">
            <a:xfrm>
              <a:off x="1018" y="3252"/>
              <a:ext cx="0" cy="123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21" name="Line 97"/>
            <p:cNvSpPr>
              <a:spLocks noChangeShapeType="1"/>
            </p:cNvSpPr>
            <p:nvPr/>
          </p:nvSpPr>
          <p:spPr bwMode="auto">
            <a:xfrm>
              <a:off x="1019" y="3378"/>
              <a:ext cx="125" cy="0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22" name="Line 98"/>
            <p:cNvSpPr>
              <a:spLocks noChangeShapeType="1"/>
            </p:cNvSpPr>
            <p:nvPr/>
          </p:nvSpPr>
          <p:spPr bwMode="auto">
            <a:xfrm>
              <a:off x="1931" y="3416"/>
              <a:ext cx="295" cy="0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23" name="Line 99"/>
            <p:cNvSpPr>
              <a:spLocks noChangeShapeType="1"/>
            </p:cNvSpPr>
            <p:nvPr/>
          </p:nvSpPr>
          <p:spPr bwMode="auto">
            <a:xfrm flipH="1" flipV="1">
              <a:off x="1674" y="1524"/>
              <a:ext cx="2" cy="194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24" name="Line 100"/>
            <p:cNvSpPr>
              <a:spLocks noChangeShapeType="1"/>
            </p:cNvSpPr>
            <p:nvPr/>
          </p:nvSpPr>
          <p:spPr bwMode="auto">
            <a:xfrm flipH="1" flipV="1">
              <a:off x="1321" y="1591"/>
              <a:ext cx="2" cy="128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25" name="Line 101"/>
            <p:cNvSpPr>
              <a:spLocks noChangeShapeType="1"/>
            </p:cNvSpPr>
            <p:nvPr/>
          </p:nvSpPr>
          <p:spPr bwMode="auto">
            <a:xfrm>
              <a:off x="1507" y="3019"/>
              <a:ext cx="0" cy="221"/>
            </a:xfrm>
            <a:prstGeom prst="line">
              <a:avLst/>
            </a:prstGeom>
            <a:noFill/>
            <a:ln w="12600" cap="sq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26" name="Rectangle 102"/>
            <p:cNvSpPr>
              <a:spLocks noChangeArrowheads="1"/>
            </p:cNvSpPr>
            <p:nvPr/>
          </p:nvSpPr>
          <p:spPr bwMode="auto">
            <a:xfrm>
              <a:off x="1088" y="1931"/>
              <a:ext cx="17" cy="35"/>
            </a:xfrm>
            <a:prstGeom prst="rect">
              <a:avLst/>
            </a:prstGeom>
            <a:solidFill>
              <a:srgbClr val="3333CC"/>
            </a:solidFill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27" name="Rectangle 103"/>
            <p:cNvSpPr>
              <a:spLocks noChangeArrowheads="1"/>
            </p:cNvSpPr>
            <p:nvPr/>
          </p:nvSpPr>
          <p:spPr bwMode="auto">
            <a:xfrm>
              <a:off x="1260" y="1973"/>
              <a:ext cx="18" cy="35"/>
            </a:xfrm>
            <a:prstGeom prst="rect">
              <a:avLst/>
            </a:prstGeom>
            <a:solidFill>
              <a:srgbClr val="3333CC"/>
            </a:solidFill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28" name="Rectangle 104"/>
            <p:cNvSpPr>
              <a:spLocks noChangeArrowheads="1"/>
            </p:cNvSpPr>
            <p:nvPr/>
          </p:nvSpPr>
          <p:spPr bwMode="auto">
            <a:xfrm>
              <a:off x="450" y="1742"/>
              <a:ext cx="564" cy="475"/>
            </a:xfrm>
            <a:prstGeom prst="rect">
              <a:avLst/>
            </a:prstGeom>
            <a:solidFill>
              <a:srgbClr val="E3BE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29" name="Rectangle 105"/>
            <p:cNvSpPr>
              <a:spLocks noChangeArrowheads="1"/>
            </p:cNvSpPr>
            <p:nvPr/>
          </p:nvSpPr>
          <p:spPr bwMode="auto">
            <a:xfrm>
              <a:off x="503" y="1786"/>
              <a:ext cx="45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9280" tIns="46080" rIns="8928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000">
                  <a:solidFill>
                    <a:srgbClr val="081D58"/>
                  </a:solidFill>
                </a:rPr>
                <a:t>Processeur</a:t>
              </a:r>
            </a:p>
            <a:p>
              <a:pPr>
                <a:buClrTx/>
                <a:buFontTx/>
                <a:buNone/>
              </a:pPr>
              <a:r>
                <a:rPr lang="fr-FR" altLang="fr-FR" sz="1000">
                  <a:solidFill>
                    <a:srgbClr val="081D58"/>
                  </a:solidFill>
                </a:rPr>
                <a:t>Central</a:t>
              </a:r>
            </a:p>
          </p:txBody>
        </p:sp>
        <p:sp>
          <p:nvSpPr>
            <p:cNvPr id="97330" name="Line 106"/>
            <p:cNvSpPr>
              <a:spLocks noChangeShapeType="1"/>
            </p:cNvSpPr>
            <p:nvPr/>
          </p:nvSpPr>
          <p:spPr bwMode="auto">
            <a:xfrm flipH="1">
              <a:off x="353" y="2141"/>
              <a:ext cx="97" cy="0"/>
            </a:xfrm>
            <a:prstGeom prst="line">
              <a:avLst/>
            </a:prstGeom>
            <a:noFill/>
            <a:ln w="12600" cap="sq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31" name="Line 107"/>
            <p:cNvSpPr>
              <a:spLocks noChangeShapeType="1"/>
            </p:cNvSpPr>
            <p:nvPr/>
          </p:nvSpPr>
          <p:spPr bwMode="auto">
            <a:xfrm flipV="1">
              <a:off x="356" y="1845"/>
              <a:ext cx="0" cy="298"/>
            </a:xfrm>
            <a:prstGeom prst="line">
              <a:avLst/>
            </a:prstGeom>
            <a:noFill/>
            <a:ln w="12600" cap="sq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32" name="Line 108"/>
            <p:cNvSpPr>
              <a:spLocks noChangeShapeType="1"/>
            </p:cNvSpPr>
            <p:nvPr/>
          </p:nvSpPr>
          <p:spPr bwMode="auto">
            <a:xfrm>
              <a:off x="358" y="1849"/>
              <a:ext cx="87" cy="0"/>
            </a:xfrm>
            <a:prstGeom prst="line">
              <a:avLst/>
            </a:prstGeom>
            <a:noFill/>
            <a:ln w="12600" cap="sq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33" name="Rectangle 109"/>
            <p:cNvSpPr>
              <a:spLocks noChangeArrowheads="1"/>
            </p:cNvSpPr>
            <p:nvPr/>
          </p:nvSpPr>
          <p:spPr bwMode="auto">
            <a:xfrm>
              <a:off x="218" y="1902"/>
              <a:ext cx="214" cy="15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34" name="Rectangle 110"/>
            <p:cNvSpPr>
              <a:spLocks noChangeArrowheads="1"/>
            </p:cNvSpPr>
            <p:nvPr/>
          </p:nvSpPr>
          <p:spPr bwMode="auto">
            <a:xfrm>
              <a:off x="213" y="1903"/>
              <a:ext cx="2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4600" tIns="41760" rIns="84600" bIns="4176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700">
                  <a:solidFill>
                    <a:srgbClr val="081D58"/>
                  </a:solidFill>
                </a:rPr>
                <a:t>Horloge</a:t>
              </a:r>
            </a:p>
          </p:txBody>
        </p:sp>
        <p:sp>
          <p:nvSpPr>
            <p:cNvPr id="97335" name="Oval 111"/>
            <p:cNvSpPr>
              <a:spLocks noChangeArrowheads="1"/>
            </p:cNvSpPr>
            <p:nvPr/>
          </p:nvSpPr>
          <p:spPr bwMode="auto">
            <a:xfrm>
              <a:off x="441" y="1836"/>
              <a:ext cx="17" cy="32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36" name="Oval 112"/>
            <p:cNvSpPr>
              <a:spLocks noChangeArrowheads="1"/>
            </p:cNvSpPr>
            <p:nvPr/>
          </p:nvSpPr>
          <p:spPr bwMode="auto">
            <a:xfrm>
              <a:off x="437" y="2127"/>
              <a:ext cx="18" cy="32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37" name="Rectangle 113"/>
            <p:cNvSpPr>
              <a:spLocks noChangeArrowheads="1"/>
            </p:cNvSpPr>
            <p:nvPr/>
          </p:nvSpPr>
          <p:spPr bwMode="auto">
            <a:xfrm>
              <a:off x="1257" y="2933"/>
              <a:ext cx="490" cy="161"/>
            </a:xfrm>
            <a:prstGeom prst="rect">
              <a:avLst/>
            </a:prstGeom>
            <a:solidFill>
              <a:srgbClr val="A2C1FE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38" name="Rectangle 114"/>
            <p:cNvSpPr>
              <a:spLocks noChangeArrowheads="1"/>
            </p:cNvSpPr>
            <p:nvPr/>
          </p:nvSpPr>
          <p:spPr bwMode="auto">
            <a:xfrm>
              <a:off x="1239" y="2940"/>
              <a:ext cx="58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9280" tIns="46080" rIns="8928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900">
                  <a:solidFill>
                    <a:srgbClr val="081D58"/>
                  </a:solidFill>
                </a:rPr>
                <a:t>Unité d’échange</a:t>
              </a:r>
            </a:p>
          </p:txBody>
        </p:sp>
        <p:sp>
          <p:nvSpPr>
            <p:cNvPr id="97339" name="Line 115"/>
            <p:cNvSpPr>
              <a:spLocks noChangeShapeType="1"/>
            </p:cNvSpPr>
            <p:nvPr/>
          </p:nvSpPr>
          <p:spPr bwMode="auto">
            <a:xfrm>
              <a:off x="735" y="2226"/>
              <a:ext cx="0" cy="471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40" name="Line 116"/>
            <p:cNvSpPr>
              <a:spLocks noChangeShapeType="1"/>
            </p:cNvSpPr>
            <p:nvPr/>
          </p:nvSpPr>
          <p:spPr bwMode="auto">
            <a:xfrm>
              <a:off x="907" y="2463"/>
              <a:ext cx="192" cy="0"/>
            </a:xfrm>
            <a:prstGeom prst="line">
              <a:avLst/>
            </a:prstGeom>
            <a:noFill/>
            <a:ln w="2556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41" name="Rectangle 117"/>
            <p:cNvSpPr>
              <a:spLocks noChangeArrowheads="1"/>
            </p:cNvSpPr>
            <p:nvPr/>
          </p:nvSpPr>
          <p:spPr bwMode="auto">
            <a:xfrm>
              <a:off x="572" y="2305"/>
              <a:ext cx="357" cy="315"/>
            </a:xfrm>
            <a:prstGeom prst="rect">
              <a:avLst/>
            </a:prstGeom>
            <a:solidFill>
              <a:srgbClr val="EAEC5E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42" name="Rectangle 118"/>
            <p:cNvSpPr>
              <a:spLocks noChangeArrowheads="1"/>
            </p:cNvSpPr>
            <p:nvPr/>
          </p:nvSpPr>
          <p:spPr bwMode="auto">
            <a:xfrm>
              <a:off x="585" y="2281"/>
              <a:ext cx="39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4600" tIns="41760" rIns="84600" bIns="4176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000">
                  <a:solidFill>
                    <a:srgbClr val="000000"/>
                  </a:solidFill>
                </a:rPr>
                <a:t>Mémoire</a:t>
              </a:r>
            </a:p>
            <a:p>
              <a:pPr>
                <a:buClrTx/>
                <a:buFontTx/>
                <a:buNone/>
              </a:pPr>
              <a:r>
                <a:rPr lang="fr-FR" altLang="fr-FR" sz="1000">
                  <a:solidFill>
                    <a:srgbClr val="000000"/>
                  </a:solidFill>
                </a:rPr>
                <a:t>Cache</a:t>
              </a:r>
            </a:p>
          </p:txBody>
        </p:sp>
        <p:sp>
          <p:nvSpPr>
            <p:cNvPr id="97343" name="Rectangle 119"/>
            <p:cNvSpPr>
              <a:spLocks noChangeArrowheads="1"/>
            </p:cNvSpPr>
            <p:nvPr/>
          </p:nvSpPr>
          <p:spPr bwMode="auto">
            <a:xfrm>
              <a:off x="1210" y="1726"/>
              <a:ext cx="234" cy="159"/>
            </a:xfrm>
            <a:prstGeom prst="rect">
              <a:avLst/>
            </a:prstGeom>
            <a:solidFill>
              <a:srgbClr val="A2C1FE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7344" name="Text Box 120"/>
            <p:cNvSpPr txBox="1">
              <a:spLocks noChangeArrowheads="1"/>
            </p:cNvSpPr>
            <p:nvPr/>
          </p:nvSpPr>
          <p:spPr bwMode="auto">
            <a:xfrm rot="60000">
              <a:off x="2265" y="2326"/>
              <a:ext cx="31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5680" tIns="42840" rIns="85680" bIns="4284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900">
                  <a:solidFill>
                    <a:srgbClr val="000000"/>
                  </a:solidFill>
                </a:rPr>
                <a:t>Réseau</a:t>
              </a:r>
            </a:p>
          </p:txBody>
        </p:sp>
        <p:sp>
          <p:nvSpPr>
            <p:cNvPr id="97345" name="Oval 121"/>
            <p:cNvSpPr>
              <a:spLocks noChangeArrowheads="1"/>
            </p:cNvSpPr>
            <p:nvPr/>
          </p:nvSpPr>
          <p:spPr bwMode="auto">
            <a:xfrm>
              <a:off x="1125" y="2831"/>
              <a:ext cx="688" cy="399"/>
            </a:xfrm>
            <a:prstGeom prst="ellipse">
              <a:avLst/>
            </a:prstGeom>
            <a:noFill/>
            <a:ln w="2844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6249-7D47-4123-8C73-F43FFDAFFDF5}" type="slidenum">
              <a:rPr lang="fr-FR" altLang="fr-FR"/>
              <a:pPr/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3806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611188" y="765175"/>
            <a:ext cx="8221662" cy="3300413"/>
            <a:chOff x="385" y="482"/>
            <a:chExt cx="5179" cy="2079"/>
          </a:xfrm>
        </p:grpSpPr>
        <p:sp>
          <p:nvSpPr>
            <p:cNvPr id="98329" name="Oval 3"/>
            <p:cNvSpPr>
              <a:spLocks noChangeArrowheads="1"/>
            </p:cNvSpPr>
            <p:nvPr/>
          </p:nvSpPr>
          <p:spPr bwMode="auto">
            <a:xfrm>
              <a:off x="385" y="866"/>
              <a:ext cx="575" cy="57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8330" name="Rectangle 4"/>
            <p:cNvSpPr>
              <a:spLocks noChangeArrowheads="1"/>
            </p:cNvSpPr>
            <p:nvPr/>
          </p:nvSpPr>
          <p:spPr bwMode="auto">
            <a:xfrm>
              <a:off x="2161" y="770"/>
              <a:ext cx="1391" cy="124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8331" name="Rectangle 5"/>
            <p:cNvSpPr>
              <a:spLocks noChangeArrowheads="1"/>
            </p:cNvSpPr>
            <p:nvPr/>
          </p:nvSpPr>
          <p:spPr bwMode="auto">
            <a:xfrm>
              <a:off x="4845" y="498"/>
              <a:ext cx="719" cy="2063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8332" name="Text Box 6"/>
            <p:cNvSpPr txBox="1">
              <a:spLocks noChangeArrowheads="1"/>
            </p:cNvSpPr>
            <p:nvPr/>
          </p:nvSpPr>
          <p:spPr bwMode="auto">
            <a:xfrm>
              <a:off x="434" y="1058"/>
              <a:ext cx="48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>
                  <a:solidFill>
                    <a:srgbClr val="000000"/>
                  </a:solidFill>
                </a:rPr>
                <a:t>CPU</a:t>
              </a:r>
            </a:p>
          </p:txBody>
        </p:sp>
        <p:sp>
          <p:nvSpPr>
            <p:cNvPr id="98333" name="AutoShape 7"/>
            <p:cNvSpPr>
              <a:spLocks noChangeArrowheads="1"/>
            </p:cNvSpPr>
            <p:nvPr/>
          </p:nvSpPr>
          <p:spPr bwMode="auto">
            <a:xfrm>
              <a:off x="1105" y="1202"/>
              <a:ext cx="911" cy="239"/>
            </a:xfrm>
            <a:prstGeom prst="leftRightArrow">
              <a:avLst>
                <a:gd name="adj1" fmla="val 50000"/>
                <a:gd name="adj2" fmla="val 75881"/>
              </a:avLst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8334" name="Text Box 8"/>
            <p:cNvSpPr txBox="1">
              <a:spLocks noChangeArrowheads="1"/>
            </p:cNvSpPr>
            <p:nvPr/>
          </p:nvSpPr>
          <p:spPr bwMode="auto">
            <a:xfrm>
              <a:off x="721" y="1536"/>
              <a:ext cx="13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Bus d’entrées/sorties</a:t>
              </a:r>
            </a:p>
          </p:txBody>
        </p:sp>
        <p:sp>
          <p:nvSpPr>
            <p:cNvPr id="98335" name="Line 9"/>
            <p:cNvSpPr>
              <a:spLocks noChangeShapeType="1"/>
            </p:cNvSpPr>
            <p:nvPr/>
          </p:nvSpPr>
          <p:spPr bwMode="auto">
            <a:xfrm>
              <a:off x="2785" y="482"/>
              <a:ext cx="0" cy="191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336" name="Text Box 10"/>
            <p:cNvSpPr txBox="1">
              <a:spLocks noChangeArrowheads="1"/>
            </p:cNvSpPr>
            <p:nvPr/>
          </p:nvSpPr>
          <p:spPr bwMode="auto">
            <a:xfrm rot="5400000">
              <a:off x="1940" y="1183"/>
              <a:ext cx="11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Interface d’E/S</a:t>
              </a:r>
            </a:p>
            <a:p>
              <a:pPr>
                <a:buClr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Format normalisé</a:t>
              </a:r>
            </a:p>
          </p:txBody>
        </p:sp>
        <p:sp>
          <p:nvSpPr>
            <p:cNvPr id="98337" name="Text Box 11"/>
            <p:cNvSpPr txBox="1">
              <a:spLocks noChangeArrowheads="1"/>
            </p:cNvSpPr>
            <p:nvPr/>
          </p:nvSpPr>
          <p:spPr bwMode="auto">
            <a:xfrm rot="5400000">
              <a:off x="2601" y="1290"/>
              <a:ext cx="1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Dialogue spécifique</a:t>
              </a:r>
            </a:p>
          </p:txBody>
        </p:sp>
        <p:sp>
          <p:nvSpPr>
            <p:cNvPr id="98338" name="AutoShape 12"/>
            <p:cNvSpPr>
              <a:spLocks noChangeArrowheads="1"/>
            </p:cNvSpPr>
            <p:nvPr/>
          </p:nvSpPr>
          <p:spPr bwMode="auto">
            <a:xfrm>
              <a:off x="3601" y="866"/>
              <a:ext cx="1247" cy="239"/>
            </a:xfrm>
            <a:prstGeom prst="leftRightArrow">
              <a:avLst>
                <a:gd name="adj1" fmla="val 50000"/>
                <a:gd name="adj2" fmla="val 103868"/>
              </a:avLst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8339" name="AutoShape 13"/>
            <p:cNvSpPr>
              <a:spLocks noChangeArrowheads="1"/>
            </p:cNvSpPr>
            <p:nvPr/>
          </p:nvSpPr>
          <p:spPr bwMode="auto">
            <a:xfrm>
              <a:off x="3649" y="1586"/>
              <a:ext cx="1151" cy="239"/>
            </a:xfrm>
            <a:prstGeom prst="leftRightArrow">
              <a:avLst>
                <a:gd name="adj1" fmla="val 50000"/>
                <a:gd name="adj2" fmla="val 95872"/>
              </a:avLst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98340" name="Text Box 14"/>
            <p:cNvSpPr txBox="1">
              <a:spLocks noChangeArrowheads="1"/>
            </p:cNvSpPr>
            <p:nvPr/>
          </p:nvSpPr>
          <p:spPr bwMode="auto">
            <a:xfrm>
              <a:off x="3698" y="530"/>
              <a:ext cx="7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DONNEES</a:t>
              </a:r>
            </a:p>
          </p:txBody>
        </p:sp>
        <p:sp>
          <p:nvSpPr>
            <p:cNvPr id="98341" name="Text Box 15"/>
            <p:cNvSpPr txBox="1">
              <a:spLocks noChangeArrowheads="1"/>
            </p:cNvSpPr>
            <p:nvPr/>
          </p:nvSpPr>
          <p:spPr bwMode="auto">
            <a:xfrm>
              <a:off x="3552" y="1874"/>
              <a:ext cx="124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Contrôle/ Synchro</a:t>
              </a:r>
            </a:p>
            <a:p>
              <a:pPr>
                <a:buClr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Selon protocole</a:t>
              </a:r>
            </a:p>
            <a:p>
              <a:pPr>
                <a:buClr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 (série, Parallèle…)</a:t>
              </a:r>
            </a:p>
          </p:txBody>
        </p:sp>
        <p:sp>
          <p:nvSpPr>
            <p:cNvPr id="98342" name="Text Box 16"/>
            <p:cNvSpPr txBox="1">
              <a:spLocks noChangeArrowheads="1"/>
            </p:cNvSpPr>
            <p:nvPr/>
          </p:nvSpPr>
          <p:spPr bwMode="auto">
            <a:xfrm rot="5400000">
              <a:off x="4398" y="1317"/>
              <a:ext cx="147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>
                  <a:solidFill>
                    <a:srgbClr val="000000"/>
                  </a:solidFill>
                </a:rPr>
                <a:t>PERIPHERIQUE</a:t>
              </a:r>
            </a:p>
          </p:txBody>
        </p:sp>
      </p:grpSp>
      <p:pic>
        <p:nvPicPr>
          <p:cNvPr id="9830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68863"/>
            <a:ext cx="7874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8" name="Rectangle 18"/>
          <p:cNvSpPr>
            <a:spLocks noChangeArrowheads="1"/>
          </p:cNvSpPr>
          <p:nvPr/>
        </p:nvSpPr>
        <p:spPr bwMode="auto">
          <a:xfrm>
            <a:off x="4500563" y="4149725"/>
            <a:ext cx="1584325" cy="719138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98309" name="Text Box 19"/>
          <p:cNvSpPr txBox="1">
            <a:spLocks noChangeArrowheads="1"/>
          </p:cNvSpPr>
          <p:nvPr/>
        </p:nvSpPr>
        <p:spPr bwMode="auto">
          <a:xfrm>
            <a:off x="3349625" y="5013325"/>
            <a:ext cx="1563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Connecteur USB</a:t>
            </a:r>
          </a:p>
        </p:txBody>
      </p:sp>
      <p:sp>
        <p:nvSpPr>
          <p:cNvPr id="98310" name="Text Box 20"/>
          <p:cNvSpPr txBox="1">
            <a:spLocks noChangeArrowheads="1"/>
          </p:cNvSpPr>
          <p:nvPr/>
        </p:nvSpPr>
        <p:spPr bwMode="auto">
          <a:xfrm>
            <a:off x="4505325" y="4076700"/>
            <a:ext cx="15954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Interface 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d’entrées-sorties 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USB (contrôleur)</a:t>
            </a:r>
          </a:p>
        </p:txBody>
      </p:sp>
      <p:sp>
        <p:nvSpPr>
          <p:cNvPr id="98311" name="Freeform 21"/>
          <p:cNvSpPr>
            <a:spLocks noChangeArrowheads="1"/>
          </p:cNvSpPr>
          <p:nvPr/>
        </p:nvSpPr>
        <p:spPr bwMode="auto">
          <a:xfrm>
            <a:off x="5651500" y="5084763"/>
            <a:ext cx="2449513" cy="500062"/>
          </a:xfrm>
          <a:custGeom>
            <a:avLst/>
            <a:gdLst>
              <a:gd name="T0" fmla="*/ 2147483647 w 2465"/>
              <a:gd name="T1" fmla="*/ 2147483647 h 729"/>
              <a:gd name="T2" fmla="*/ 2147483647 w 2465"/>
              <a:gd name="T3" fmla="*/ 2147483647 h 729"/>
              <a:gd name="T4" fmla="*/ 2147483647 w 2465"/>
              <a:gd name="T5" fmla="*/ 2147483647 h 729"/>
              <a:gd name="T6" fmla="*/ 2147483647 w 2465"/>
              <a:gd name="T7" fmla="*/ 2147483647 h 729"/>
              <a:gd name="T8" fmla="*/ 2147483647 w 2465"/>
              <a:gd name="T9" fmla="*/ 2147483647 h 729"/>
              <a:gd name="T10" fmla="*/ 2147483647 w 2465"/>
              <a:gd name="T11" fmla="*/ 2147483647 h 729"/>
              <a:gd name="T12" fmla="*/ 2147483647 w 2465"/>
              <a:gd name="T13" fmla="*/ 2147483647 h 729"/>
              <a:gd name="T14" fmla="*/ 2147483647 w 2465"/>
              <a:gd name="T15" fmla="*/ 2147483647 h 729"/>
              <a:gd name="T16" fmla="*/ 2147483647 w 2465"/>
              <a:gd name="T17" fmla="*/ 2147483647 h 729"/>
              <a:gd name="T18" fmla="*/ 2147483647 w 2465"/>
              <a:gd name="T19" fmla="*/ 2147483647 h 729"/>
              <a:gd name="T20" fmla="*/ 2147483647 w 2465"/>
              <a:gd name="T21" fmla="*/ 2147483647 h 729"/>
              <a:gd name="T22" fmla="*/ 2147483647 w 2465"/>
              <a:gd name="T23" fmla="*/ 2147483647 h 729"/>
              <a:gd name="T24" fmla="*/ 2147483647 w 2465"/>
              <a:gd name="T25" fmla="*/ 2147483647 h 729"/>
              <a:gd name="T26" fmla="*/ 2147483647 w 2465"/>
              <a:gd name="T27" fmla="*/ 2147483647 h 729"/>
              <a:gd name="T28" fmla="*/ 2147483647 w 2465"/>
              <a:gd name="T29" fmla="*/ 2147483647 h 729"/>
              <a:gd name="T30" fmla="*/ 0 w 2465"/>
              <a:gd name="T31" fmla="*/ 2147483647 h 7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65" h="729">
                <a:moveTo>
                  <a:pt x="2465" y="505"/>
                </a:moveTo>
                <a:cubicBezTo>
                  <a:pt x="2423" y="567"/>
                  <a:pt x="2353" y="654"/>
                  <a:pt x="2281" y="677"/>
                </a:cubicBezTo>
                <a:cubicBezTo>
                  <a:pt x="2204" y="729"/>
                  <a:pt x="2122" y="685"/>
                  <a:pt x="2051" y="643"/>
                </a:cubicBezTo>
                <a:cubicBezTo>
                  <a:pt x="2030" y="561"/>
                  <a:pt x="2056" y="629"/>
                  <a:pt x="2005" y="562"/>
                </a:cubicBezTo>
                <a:cubicBezTo>
                  <a:pt x="1974" y="521"/>
                  <a:pt x="1970" y="481"/>
                  <a:pt x="1935" y="447"/>
                </a:cubicBezTo>
                <a:cubicBezTo>
                  <a:pt x="1916" y="409"/>
                  <a:pt x="1908" y="339"/>
                  <a:pt x="1878" y="309"/>
                </a:cubicBezTo>
                <a:cubicBezTo>
                  <a:pt x="1786" y="217"/>
                  <a:pt x="1664" y="166"/>
                  <a:pt x="1544" y="124"/>
                </a:cubicBezTo>
                <a:cubicBezTo>
                  <a:pt x="1479" y="128"/>
                  <a:pt x="1413" y="130"/>
                  <a:pt x="1348" y="136"/>
                </a:cubicBezTo>
                <a:cubicBezTo>
                  <a:pt x="1263" y="145"/>
                  <a:pt x="1217" y="227"/>
                  <a:pt x="1175" y="286"/>
                </a:cubicBezTo>
                <a:cubicBezTo>
                  <a:pt x="1127" y="354"/>
                  <a:pt x="1073" y="421"/>
                  <a:pt x="1014" y="482"/>
                </a:cubicBezTo>
                <a:cubicBezTo>
                  <a:pt x="989" y="553"/>
                  <a:pt x="992" y="576"/>
                  <a:pt x="910" y="597"/>
                </a:cubicBezTo>
                <a:cubicBezTo>
                  <a:pt x="814" y="589"/>
                  <a:pt x="717" y="589"/>
                  <a:pt x="622" y="574"/>
                </a:cubicBezTo>
                <a:cubicBezTo>
                  <a:pt x="553" y="563"/>
                  <a:pt x="502" y="515"/>
                  <a:pt x="438" y="493"/>
                </a:cubicBezTo>
                <a:cubicBezTo>
                  <a:pt x="396" y="451"/>
                  <a:pt x="370" y="402"/>
                  <a:pt x="334" y="355"/>
                </a:cubicBezTo>
                <a:cubicBezTo>
                  <a:pt x="299" y="242"/>
                  <a:pt x="328" y="101"/>
                  <a:pt x="184" y="67"/>
                </a:cubicBezTo>
                <a:cubicBezTo>
                  <a:pt x="140" y="0"/>
                  <a:pt x="74" y="21"/>
                  <a:pt x="0" y="21"/>
                </a:cubicBezTo>
              </a:path>
            </a:pathLst>
          </a:cu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8312" name="Group 22"/>
          <p:cNvGrpSpPr>
            <a:grpSpLocks/>
          </p:cNvGrpSpPr>
          <p:nvPr/>
        </p:nvGrpSpPr>
        <p:grpSpPr bwMode="auto">
          <a:xfrm>
            <a:off x="7885113" y="5013325"/>
            <a:ext cx="709612" cy="446088"/>
            <a:chOff x="4967" y="3158"/>
            <a:chExt cx="447" cy="281"/>
          </a:xfrm>
        </p:grpSpPr>
        <p:grpSp>
          <p:nvGrpSpPr>
            <p:cNvPr id="98320" name="Group 23"/>
            <p:cNvGrpSpPr>
              <a:grpSpLocks/>
            </p:cNvGrpSpPr>
            <p:nvPr/>
          </p:nvGrpSpPr>
          <p:grpSpPr bwMode="auto">
            <a:xfrm>
              <a:off x="4969" y="3158"/>
              <a:ext cx="445" cy="281"/>
              <a:chOff x="4969" y="3158"/>
              <a:chExt cx="445" cy="281"/>
            </a:xfrm>
          </p:grpSpPr>
          <p:sp>
            <p:nvSpPr>
              <p:cNvPr id="98325" name="Freeform 24"/>
              <p:cNvSpPr>
                <a:spLocks noChangeArrowheads="1"/>
              </p:cNvSpPr>
              <p:nvPr/>
            </p:nvSpPr>
            <p:spPr bwMode="auto">
              <a:xfrm>
                <a:off x="4969" y="3158"/>
                <a:ext cx="272" cy="176"/>
              </a:xfrm>
              <a:custGeom>
                <a:avLst/>
                <a:gdLst>
                  <a:gd name="T0" fmla="*/ 0 w 298"/>
                  <a:gd name="T1" fmla="*/ 92 h 200"/>
                  <a:gd name="T2" fmla="*/ 65 w 298"/>
                  <a:gd name="T3" fmla="*/ 0 h 200"/>
                  <a:gd name="T4" fmla="*/ 247 w 298"/>
                  <a:gd name="T5" fmla="*/ 52 h 200"/>
                  <a:gd name="T6" fmla="*/ 176 w 298"/>
                  <a:gd name="T7" fmla="*/ 154 h 200"/>
                  <a:gd name="T8" fmla="*/ 0 w 298"/>
                  <a:gd name="T9" fmla="*/ 92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" h="200">
                    <a:moveTo>
                      <a:pt x="0" y="119"/>
                    </a:moveTo>
                    <a:lnTo>
                      <a:pt x="78" y="0"/>
                    </a:lnTo>
                    <a:lnTo>
                      <a:pt x="297" y="67"/>
                    </a:lnTo>
                    <a:lnTo>
                      <a:pt x="211" y="199"/>
                    </a:lnTo>
                    <a:lnTo>
                      <a:pt x="0" y="119"/>
                    </a:lnTo>
                  </a:path>
                </a:pathLst>
              </a:custGeom>
              <a:solidFill>
                <a:srgbClr val="DFDFD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326" name="Freeform 25"/>
              <p:cNvSpPr>
                <a:spLocks noChangeArrowheads="1"/>
              </p:cNvSpPr>
              <p:nvPr/>
            </p:nvSpPr>
            <p:spPr bwMode="auto">
              <a:xfrm>
                <a:off x="4969" y="3272"/>
                <a:ext cx="191" cy="166"/>
              </a:xfrm>
              <a:custGeom>
                <a:avLst/>
                <a:gdLst>
                  <a:gd name="T0" fmla="*/ 0 w 210"/>
                  <a:gd name="T1" fmla="*/ 0 h 189"/>
                  <a:gd name="T2" fmla="*/ 0 w 210"/>
                  <a:gd name="T3" fmla="*/ 81 h 189"/>
                  <a:gd name="T4" fmla="*/ 2 w 210"/>
                  <a:gd name="T5" fmla="*/ 81 h 189"/>
                  <a:gd name="T6" fmla="*/ 173 w 210"/>
                  <a:gd name="T7" fmla="*/ 145 h 189"/>
                  <a:gd name="T8" fmla="*/ 173 w 210"/>
                  <a:gd name="T9" fmla="*/ 61 h 189"/>
                  <a:gd name="T10" fmla="*/ 0 w 210"/>
                  <a:gd name="T11" fmla="*/ 0 h 1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0" h="189">
                    <a:moveTo>
                      <a:pt x="0" y="0"/>
                    </a:moveTo>
                    <a:lnTo>
                      <a:pt x="0" y="105"/>
                    </a:lnTo>
                    <a:lnTo>
                      <a:pt x="2" y="105"/>
                    </a:lnTo>
                    <a:lnTo>
                      <a:pt x="209" y="188"/>
                    </a:lnTo>
                    <a:lnTo>
                      <a:pt x="209" y="8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327" name="Freeform 26"/>
              <p:cNvSpPr>
                <a:spLocks noChangeArrowheads="1"/>
              </p:cNvSpPr>
              <p:nvPr/>
            </p:nvSpPr>
            <p:spPr bwMode="auto">
              <a:xfrm>
                <a:off x="5169" y="3221"/>
                <a:ext cx="244" cy="218"/>
              </a:xfrm>
              <a:custGeom>
                <a:avLst/>
                <a:gdLst>
                  <a:gd name="T0" fmla="*/ 0 w 268"/>
                  <a:gd name="T1" fmla="*/ 103 h 247"/>
                  <a:gd name="T2" fmla="*/ 70 w 268"/>
                  <a:gd name="T3" fmla="*/ 0 h 247"/>
                  <a:gd name="T4" fmla="*/ 221 w 268"/>
                  <a:gd name="T5" fmla="*/ 27 h 247"/>
                  <a:gd name="T6" fmla="*/ 221 w 268"/>
                  <a:gd name="T7" fmla="*/ 107 h 247"/>
                  <a:gd name="T8" fmla="*/ 0 w 268"/>
                  <a:gd name="T9" fmla="*/ 192 h 247"/>
                  <a:gd name="T10" fmla="*/ 0 w 268"/>
                  <a:gd name="T11" fmla="*/ 103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8" h="247">
                    <a:moveTo>
                      <a:pt x="0" y="133"/>
                    </a:moveTo>
                    <a:lnTo>
                      <a:pt x="85" y="0"/>
                    </a:lnTo>
                    <a:lnTo>
                      <a:pt x="267" y="35"/>
                    </a:lnTo>
                    <a:lnTo>
                      <a:pt x="267" y="137"/>
                    </a:lnTo>
                    <a:lnTo>
                      <a:pt x="0" y="246"/>
                    </a:lnTo>
                    <a:lnTo>
                      <a:pt x="0" y="133"/>
                    </a:lnTo>
                  </a:path>
                </a:pathLst>
              </a:custGeom>
              <a:solidFill>
                <a:srgbClr val="9F9F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328" name="Freeform 27"/>
              <p:cNvSpPr>
                <a:spLocks noChangeArrowheads="1"/>
              </p:cNvSpPr>
              <p:nvPr/>
            </p:nvSpPr>
            <p:spPr bwMode="auto">
              <a:xfrm>
                <a:off x="5042" y="3158"/>
                <a:ext cx="372" cy="80"/>
              </a:xfrm>
              <a:custGeom>
                <a:avLst/>
                <a:gdLst>
                  <a:gd name="T0" fmla="*/ 0 w 407"/>
                  <a:gd name="T1" fmla="*/ 0 h 91"/>
                  <a:gd name="T2" fmla="*/ 170 w 407"/>
                  <a:gd name="T3" fmla="*/ 16 h 91"/>
                  <a:gd name="T4" fmla="*/ 339 w 407"/>
                  <a:gd name="T5" fmla="*/ 69 h 91"/>
                  <a:gd name="T6" fmla="*/ 186 w 407"/>
                  <a:gd name="T7" fmla="*/ 47 h 91"/>
                  <a:gd name="T8" fmla="*/ 0 w 407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7" h="91">
                    <a:moveTo>
                      <a:pt x="0" y="0"/>
                    </a:moveTo>
                    <a:lnTo>
                      <a:pt x="203" y="21"/>
                    </a:lnTo>
                    <a:lnTo>
                      <a:pt x="406" y="90"/>
                    </a:lnTo>
                    <a:lnTo>
                      <a:pt x="222" y="6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8321" name="Group 28"/>
            <p:cNvGrpSpPr>
              <a:grpSpLocks/>
            </p:cNvGrpSpPr>
            <p:nvPr/>
          </p:nvGrpSpPr>
          <p:grpSpPr bwMode="auto">
            <a:xfrm>
              <a:off x="4967" y="3238"/>
              <a:ext cx="447" cy="126"/>
              <a:chOff x="4967" y="3238"/>
              <a:chExt cx="447" cy="126"/>
            </a:xfrm>
          </p:grpSpPr>
          <p:sp>
            <p:nvSpPr>
              <p:cNvPr id="98322" name="Freeform 29"/>
              <p:cNvSpPr>
                <a:spLocks noChangeArrowheads="1"/>
              </p:cNvSpPr>
              <p:nvPr/>
            </p:nvSpPr>
            <p:spPr bwMode="auto">
              <a:xfrm>
                <a:off x="4967" y="3288"/>
                <a:ext cx="199" cy="75"/>
              </a:xfrm>
              <a:custGeom>
                <a:avLst/>
                <a:gdLst>
                  <a:gd name="T0" fmla="*/ 0 w 218"/>
                  <a:gd name="T1" fmla="*/ 0 h 86"/>
                  <a:gd name="T2" fmla="*/ 181 w 218"/>
                  <a:gd name="T3" fmla="*/ 65 h 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8" h="86">
                    <a:moveTo>
                      <a:pt x="0" y="0"/>
                    </a:moveTo>
                    <a:lnTo>
                      <a:pt x="217" y="85"/>
                    </a:lnTo>
                  </a:path>
                </a:pathLst>
              </a:custGeom>
              <a:noFill/>
              <a:ln w="12600" cap="rnd">
                <a:solidFill>
                  <a:srgbClr val="7F7F7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323" name="Freeform 30"/>
              <p:cNvSpPr>
                <a:spLocks noChangeArrowheads="1"/>
              </p:cNvSpPr>
              <p:nvPr/>
            </p:nvSpPr>
            <p:spPr bwMode="auto">
              <a:xfrm>
                <a:off x="5167" y="3238"/>
                <a:ext cx="82" cy="126"/>
              </a:xfrm>
              <a:custGeom>
                <a:avLst/>
                <a:gdLst>
                  <a:gd name="T0" fmla="*/ 0 w 91"/>
                  <a:gd name="T1" fmla="*/ 110 h 143"/>
                  <a:gd name="T2" fmla="*/ 73 w 91"/>
                  <a:gd name="T3" fmla="*/ 0 h 14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1" h="143">
                    <a:moveTo>
                      <a:pt x="0" y="142"/>
                    </a:moveTo>
                    <a:lnTo>
                      <a:pt x="90" y="0"/>
                    </a:lnTo>
                  </a:path>
                </a:pathLst>
              </a:custGeom>
              <a:noFill/>
              <a:ln w="12600" cap="rnd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324" name="Freeform 31"/>
              <p:cNvSpPr>
                <a:spLocks noChangeArrowheads="1"/>
              </p:cNvSpPr>
              <p:nvPr/>
            </p:nvSpPr>
            <p:spPr bwMode="auto">
              <a:xfrm>
                <a:off x="5251" y="3238"/>
                <a:ext cx="163" cy="23"/>
              </a:xfrm>
              <a:custGeom>
                <a:avLst/>
                <a:gdLst>
                  <a:gd name="T0" fmla="*/ 0 w 179"/>
                  <a:gd name="T1" fmla="*/ 0 h 28"/>
                  <a:gd name="T2" fmla="*/ 148 w 179"/>
                  <a:gd name="T3" fmla="*/ 18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9" h="28">
                    <a:moveTo>
                      <a:pt x="0" y="0"/>
                    </a:moveTo>
                    <a:lnTo>
                      <a:pt x="178" y="27"/>
                    </a:lnTo>
                  </a:path>
                </a:pathLst>
              </a:custGeom>
              <a:noFill/>
              <a:ln w="12600" cap="rnd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8313" name="AutoShape 32"/>
          <p:cNvSpPr>
            <a:spLocks noChangeArrowheads="1"/>
          </p:cNvSpPr>
          <p:nvPr/>
        </p:nvSpPr>
        <p:spPr bwMode="auto">
          <a:xfrm>
            <a:off x="5435600" y="5805488"/>
            <a:ext cx="3457575" cy="504825"/>
          </a:xfrm>
          <a:prstGeom prst="leftRightArrowCallout">
            <a:avLst>
              <a:gd name="adj1" fmla="val 25000"/>
              <a:gd name="adj2" fmla="val 24537"/>
              <a:gd name="adj3" fmla="val 85613"/>
              <a:gd name="adj4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98314" name="Text Box 33"/>
          <p:cNvSpPr txBox="1">
            <a:spLocks noChangeArrowheads="1"/>
          </p:cNvSpPr>
          <p:nvPr/>
        </p:nvSpPr>
        <p:spPr bwMode="auto">
          <a:xfrm>
            <a:off x="6234113" y="5805488"/>
            <a:ext cx="1882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Protocole de 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communication USB</a:t>
            </a:r>
          </a:p>
        </p:txBody>
      </p:sp>
      <p:sp>
        <p:nvSpPr>
          <p:cNvPr id="98315" name="Text Box 34"/>
          <p:cNvSpPr txBox="1">
            <a:spLocks noChangeArrowheads="1"/>
          </p:cNvSpPr>
          <p:nvPr/>
        </p:nvSpPr>
        <p:spPr bwMode="auto">
          <a:xfrm>
            <a:off x="5948363" y="1844675"/>
            <a:ext cx="16811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PORT 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de communication</a:t>
            </a:r>
          </a:p>
        </p:txBody>
      </p:sp>
      <p:sp>
        <p:nvSpPr>
          <p:cNvPr id="98316" name="Text Box 35"/>
          <p:cNvSpPr txBox="1">
            <a:spLocks noChangeArrowheads="1"/>
          </p:cNvSpPr>
          <p:nvPr/>
        </p:nvSpPr>
        <p:spPr bwMode="auto">
          <a:xfrm>
            <a:off x="317500" y="5445125"/>
            <a:ext cx="38163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"/>
            </a:pPr>
            <a:r>
              <a:rPr lang="fr-FR" altLang="fr-FR" sz="2000">
                <a:solidFill>
                  <a:srgbClr val="000000"/>
                </a:solidFill>
              </a:rPr>
              <a:t> Port de communication :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Voies en entrées et sorties entre UE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et périphériques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0616-F717-400D-8C1E-316816F4C2B4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98319" name="Text Box 1"/>
          <p:cNvSpPr txBox="1">
            <a:spLocks noChangeArrowheads="1"/>
          </p:cNvSpPr>
          <p:nvPr/>
        </p:nvSpPr>
        <p:spPr bwMode="auto">
          <a:xfrm>
            <a:off x="182563" y="185738"/>
            <a:ext cx="3949700" cy="838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 ’unité d ’échange</a:t>
            </a:r>
          </a:p>
        </p:txBody>
      </p:sp>
    </p:spTree>
    <p:extLst>
      <p:ext uri="{BB962C8B-B14F-4D97-AF65-F5344CB8AC3E}">
        <p14:creationId xmlns:p14="http://schemas.microsoft.com/office/powerpoint/2010/main" val="3178648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2057400"/>
            <a:ext cx="2667000" cy="335280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Microsoft YaHei" charset="-122"/>
            </a:endParaRPr>
          </a:p>
        </p:txBody>
      </p:sp>
      <p:sp>
        <p:nvSpPr>
          <p:cNvPr id="99331" name="Line 12"/>
          <p:cNvSpPr>
            <a:spLocks noChangeShapeType="1"/>
          </p:cNvSpPr>
          <p:nvPr/>
        </p:nvSpPr>
        <p:spPr bwMode="auto">
          <a:xfrm>
            <a:off x="1828800" y="32766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4643438" y="1628775"/>
            <a:ext cx="41910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Un</a:t>
            </a:r>
            <a:r>
              <a:rPr lang="fr-FR" altLang="fr-FR" sz="2000">
                <a:solidFill>
                  <a:srgbClr val="FF3300"/>
                </a:solidFill>
                <a:latin typeface="Arial" panose="020B0604020202020204" pitchFamily="34" charset="0"/>
              </a:rPr>
              <a:t> registre de commande</a:t>
            </a: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 dans lequel le processeur décrit le travail à effectuer 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Un </a:t>
            </a:r>
            <a:r>
              <a:rPr lang="fr-FR" altLang="fr-FR" sz="2000">
                <a:solidFill>
                  <a:srgbClr val="FF3300"/>
                </a:solidFill>
                <a:latin typeface="Arial" panose="020B0604020202020204" pitchFamily="34" charset="0"/>
              </a:rPr>
              <a:t>registre de données</a:t>
            </a: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 qui contient les mots à échanger entre le périphérique et la mémoire centrale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Une </a:t>
            </a:r>
            <a:r>
              <a:rPr lang="fr-FR" altLang="fr-FR" sz="2000">
                <a:solidFill>
                  <a:srgbClr val="FF3300"/>
                </a:solidFill>
                <a:latin typeface="Arial" panose="020B0604020202020204" pitchFamily="34" charset="0"/>
              </a:rPr>
              <a:t>registre d ’état</a:t>
            </a: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 qui indique si l ’unité d ’échange est prête, si l ’échange s ’est bien déroulé, etc...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22653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Unité d ’échange</a:t>
            </a:r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762000" y="2438400"/>
            <a:ext cx="1524000" cy="457200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762000" y="3276600"/>
            <a:ext cx="1524000" cy="457200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99336" name="Rectangle 7"/>
          <p:cNvSpPr>
            <a:spLocks noChangeArrowheads="1"/>
          </p:cNvSpPr>
          <p:nvPr/>
        </p:nvSpPr>
        <p:spPr bwMode="auto">
          <a:xfrm>
            <a:off x="1219200" y="4191000"/>
            <a:ext cx="1524000" cy="457200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825500" y="2403475"/>
            <a:ext cx="1514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commande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>
            <a:off x="762000" y="3276600"/>
            <a:ext cx="622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état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1357313" y="4156075"/>
            <a:ext cx="11811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données</a:t>
            </a:r>
          </a:p>
        </p:txBody>
      </p:sp>
      <p:sp>
        <p:nvSpPr>
          <p:cNvPr id="99340" name="Line 11"/>
          <p:cNvSpPr>
            <a:spLocks noChangeShapeType="1"/>
          </p:cNvSpPr>
          <p:nvPr/>
        </p:nvSpPr>
        <p:spPr bwMode="auto">
          <a:xfrm>
            <a:off x="2057400" y="32766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 flipV="1">
            <a:off x="2209800" y="3046413"/>
            <a:ext cx="1219200" cy="460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>
            <a:off x="1905000" y="3657600"/>
            <a:ext cx="1447800" cy="76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3413125" y="2781300"/>
            <a:ext cx="814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Prête ?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3275013" y="3654425"/>
            <a:ext cx="15208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Transfert Ok ?</a:t>
            </a:r>
          </a:p>
        </p:txBody>
      </p:sp>
      <p:sp>
        <p:nvSpPr>
          <p:cNvPr id="99345" name="Text Box 1"/>
          <p:cNvSpPr txBox="1">
            <a:spLocks noChangeArrowheads="1"/>
          </p:cNvSpPr>
          <p:nvPr/>
        </p:nvSpPr>
        <p:spPr bwMode="auto">
          <a:xfrm>
            <a:off x="2538413" y="185738"/>
            <a:ext cx="3949700" cy="838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 ’unité d ’échange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CF86-051B-47DA-999A-5635E8A141CF}" type="slidenum">
              <a:rPr lang="fr-FR" altLang="fr-FR"/>
              <a:pPr/>
              <a:t>35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4290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187450" y="1196975"/>
            <a:ext cx="17478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Unité d ’échange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476375" y="1844675"/>
            <a:ext cx="1511300" cy="20875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620838" y="2132013"/>
            <a:ext cx="1146175" cy="4857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620838" y="2781300"/>
            <a:ext cx="1146175" cy="4397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620838" y="3357563"/>
            <a:ext cx="1217612" cy="3968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622425" y="2205038"/>
            <a:ext cx="1184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commande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836738" y="2781300"/>
            <a:ext cx="512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état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693863" y="3357563"/>
            <a:ext cx="930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données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7164388" y="998538"/>
            <a:ext cx="1368425" cy="172878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5076825" y="3590925"/>
            <a:ext cx="1728788" cy="2873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5076825" y="3879850"/>
            <a:ext cx="1728788" cy="2873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Store D R1 A8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5076825" y="4168775"/>
            <a:ext cx="4067175" cy="2873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5076825" y="4457700"/>
            <a:ext cx="1728788" cy="2873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5076825" y="4746625"/>
            <a:ext cx="1728788" cy="2873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5076825" y="5035550"/>
            <a:ext cx="1728788" cy="2873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5076825" y="5324475"/>
            <a:ext cx="1728788" cy="2873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5076825" y="5613400"/>
            <a:ext cx="1728788" cy="2873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7380288" y="1214438"/>
            <a:ext cx="720725" cy="288925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A3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7380288" y="1719263"/>
            <a:ext cx="1008062" cy="28733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>
            <a:off x="3203575" y="2492375"/>
            <a:ext cx="3744913" cy="19050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46" name="Line 22"/>
          <p:cNvSpPr>
            <a:spLocks noChangeShapeType="1"/>
          </p:cNvSpPr>
          <p:nvPr/>
        </p:nvSpPr>
        <p:spPr bwMode="auto">
          <a:xfrm>
            <a:off x="5867400" y="2511425"/>
            <a:ext cx="1588" cy="10795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>
            <a:off x="2987675" y="3284538"/>
            <a:ext cx="5762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 flipV="1">
            <a:off x="3563938" y="2419350"/>
            <a:ext cx="1587" cy="866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 flipH="1">
            <a:off x="6657975" y="1574800"/>
            <a:ext cx="436563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6659563" y="1574800"/>
            <a:ext cx="1587" cy="9366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4506913" y="3735388"/>
            <a:ext cx="428625" cy="2041525"/>
          </a:xfrm>
          <a:prstGeom prst="rect">
            <a:avLst/>
          </a:prstGeom>
          <a:noFill/>
          <a:ln w="93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0000"/>
                </a:solidFill>
              </a:rPr>
              <a:t>A1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0000"/>
                </a:solidFill>
              </a:rPr>
              <a:t>A2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0000"/>
                </a:solidFill>
              </a:rPr>
              <a:t>A3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0000"/>
                </a:solidFill>
              </a:rPr>
              <a:t>A4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0000"/>
                </a:solidFill>
              </a:rPr>
              <a:t>A5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0000"/>
                </a:solidFill>
              </a:rPr>
              <a:t>A6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0000"/>
                </a:solidFill>
              </a:rPr>
              <a:t>A7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0000"/>
                </a:solidFill>
              </a:rPr>
              <a:t>A8</a:t>
            </a: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5038725" y="4167188"/>
            <a:ext cx="41100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écrire R1 dans registre de données de l’UE</a:t>
            </a:r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 flipV="1">
            <a:off x="7596188" y="2078038"/>
            <a:ext cx="504825" cy="20907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8575675" y="1196975"/>
            <a:ext cx="498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8589963" y="1670050"/>
            <a:ext cx="4095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RI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176213" y="4797425"/>
            <a:ext cx="3775075" cy="1312863"/>
          </a:xfrm>
          <a:prstGeom prst="rect">
            <a:avLst/>
          </a:prstGeom>
          <a:noFill/>
          <a:ln w="93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C’est le processeur qui charge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 les registres de l’UE en fonction 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de l’opération d’E/S réalisée </a:t>
            </a:r>
            <a:r>
              <a:rPr lang="fr-FR" altLang="fr-FR" sz="2000">
                <a:solidFill>
                  <a:srgbClr val="000000"/>
                </a:solidFill>
                <a:latin typeface="Wingdings 3" panose="05040102010807070707" pitchFamily="18" charset="2"/>
              </a:rPr>
              <a:t>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Il doit adresser les registres des UE</a:t>
            </a: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4986338" y="6115050"/>
            <a:ext cx="3905250" cy="368300"/>
          </a:xfrm>
          <a:prstGeom prst="rect">
            <a:avLst/>
          </a:prstGeom>
          <a:noFill/>
          <a:ln w="93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Espace d’adresse de la mémoire centrale</a:t>
            </a:r>
          </a:p>
        </p:txBody>
      </p:sp>
      <p:sp>
        <p:nvSpPr>
          <p:cNvPr id="103458" name="Line 34"/>
          <p:cNvSpPr>
            <a:spLocks noChangeShapeType="1"/>
          </p:cNvSpPr>
          <p:nvPr/>
        </p:nvSpPr>
        <p:spPr bwMode="auto">
          <a:xfrm>
            <a:off x="4716463" y="5805488"/>
            <a:ext cx="1587" cy="5032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9" name="Line 35"/>
          <p:cNvSpPr>
            <a:spLocks noChangeShapeType="1"/>
          </p:cNvSpPr>
          <p:nvPr/>
        </p:nvSpPr>
        <p:spPr bwMode="auto">
          <a:xfrm>
            <a:off x="4716463" y="6308725"/>
            <a:ext cx="287337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333375" y="2133600"/>
            <a:ext cx="1020763" cy="1201738"/>
          </a:xfrm>
          <a:prstGeom prst="rect">
            <a:avLst/>
          </a:prstGeom>
          <a:noFill/>
          <a:ln w="9360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B050"/>
                </a:solidFill>
              </a:rPr>
              <a:t>AregC</a:t>
            </a:r>
          </a:p>
          <a:p>
            <a:pPr>
              <a:buClrTx/>
              <a:buFontTx/>
              <a:buNone/>
            </a:pPr>
            <a:r>
              <a:rPr lang="fr-FR" altLang="fr-FR">
                <a:solidFill>
                  <a:srgbClr val="00B050"/>
                </a:solidFill>
              </a:rPr>
              <a:t>AregE</a:t>
            </a:r>
          </a:p>
          <a:p>
            <a:pPr>
              <a:buClrTx/>
              <a:buFontTx/>
              <a:buNone/>
            </a:pPr>
            <a:r>
              <a:rPr lang="fr-FR" altLang="fr-FR">
                <a:solidFill>
                  <a:srgbClr val="00B050"/>
                </a:solidFill>
              </a:rPr>
              <a:t>AregD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252413" y="4005263"/>
            <a:ext cx="3611562" cy="368300"/>
          </a:xfrm>
          <a:prstGeom prst="rect">
            <a:avLst/>
          </a:prstGeom>
          <a:noFill/>
          <a:ln w="9525">
            <a:solidFill>
              <a:srgbClr val="3465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CC99"/>
                </a:solidFill>
              </a:rPr>
              <a:t>Espace d’adresse des entrées - sorties</a:t>
            </a:r>
          </a:p>
        </p:txBody>
      </p:sp>
      <p:sp>
        <p:nvSpPr>
          <p:cNvPr id="103462" name="Line 38"/>
          <p:cNvSpPr>
            <a:spLocks noChangeShapeType="1"/>
          </p:cNvSpPr>
          <p:nvPr/>
        </p:nvSpPr>
        <p:spPr bwMode="auto">
          <a:xfrm>
            <a:off x="755650" y="3357563"/>
            <a:ext cx="1588" cy="5762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EC23-0BB3-40AC-B9D6-E12BA665441B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103465" name="Text Box 1"/>
          <p:cNvSpPr txBox="1">
            <a:spLocks noChangeArrowheads="1"/>
          </p:cNvSpPr>
          <p:nvPr/>
        </p:nvSpPr>
        <p:spPr bwMode="auto">
          <a:xfrm>
            <a:off x="555625" y="153988"/>
            <a:ext cx="5384800" cy="838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L’unité d ’échange : adressage</a:t>
            </a:r>
          </a:p>
        </p:txBody>
      </p:sp>
    </p:spTree>
    <p:extLst>
      <p:ext uri="{BB962C8B-B14F-4D97-AF65-F5344CB8AC3E}">
        <p14:creationId xmlns:p14="http://schemas.microsoft.com/office/powerpoint/2010/main" val="947042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50825" y="1412875"/>
            <a:ext cx="8604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t>Le processeur peut adresser de deux façons différentes les registres d’une unité d’échange (espace d’adresses des entrées-sorties).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Arial" panose="020B0604020202020204" pitchFamily="34" charset="0"/>
              </a:rPr>
              <a:t>Espace séparé</a:t>
            </a: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 : l’espace d’adresses des entrée-sorties est distinct de celui de la mémoire centrale. Le processeur désigne grâce à une ligne de commande du bus à quel espace il s’adresse.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Arial" panose="020B0604020202020204" pitchFamily="34" charset="0"/>
              </a:rPr>
              <a:t>Espace intégré ou unique</a:t>
            </a: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 : l’espace d’adresses des entrées-orties est contenu dans celui de la mémoire centrale. Cette zone est invalide pour le contrôleur de mémoire.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B374-67EA-411E-9573-DF99424AC2AB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104453" name="Text Box 1"/>
          <p:cNvSpPr txBox="1">
            <a:spLocks noChangeArrowheads="1"/>
          </p:cNvSpPr>
          <p:nvPr/>
        </p:nvSpPr>
        <p:spPr bwMode="auto">
          <a:xfrm>
            <a:off x="555625" y="153988"/>
            <a:ext cx="5384800" cy="838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L’unité d ’échange : adressage</a:t>
            </a:r>
          </a:p>
        </p:txBody>
      </p:sp>
    </p:spTree>
    <p:extLst>
      <p:ext uri="{BB962C8B-B14F-4D97-AF65-F5344CB8AC3E}">
        <p14:creationId xmlns:p14="http://schemas.microsoft.com/office/powerpoint/2010/main" val="2168504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4953000" y="1989138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8175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LOAD D R1 60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un mot mémoire d’adresse 60 est chargé dans le registre R1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FF3300"/>
                </a:solidFill>
                <a:latin typeface="Arial" panose="020B0604020202020204" pitchFamily="34" charset="0"/>
              </a:rPr>
              <a:t>IN</a:t>
            </a: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 D R1 60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un registre d’adresse 60 d ’une unité d ’échange est chargé dans R1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"/>
            </a:pPr>
            <a:r>
              <a:rPr lang="fr-FR" altLang="fr-FR" sz="2000">
                <a:solidFill>
                  <a:srgbClr val="FF3300"/>
                </a:solidFill>
                <a:latin typeface="Arial" panose="020B0604020202020204" pitchFamily="34" charset="0"/>
              </a:rPr>
              <a:t>c ’est le type d ’instruction qui distingue l ’espace d ’adressage concerné</a:t>
            </a:r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609600" y="4724400"/>
            <a:ext cx="2743200" cy="1588"/>
          </a:xfrm>
          <a:prstGeom prst="line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30188" y="1752600"/>
            <a:ext cx="333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588" y="42672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588" y="4876800"/>
            <a:ext cx="333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588" y="57150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77825" y="1143000"/>
            <a:ext cx="3444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espace d ’adressage séparé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684213" y="5105400"/>
            <a:ext cx="24368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Registres des</a:t>
            </a:r>
          </a:p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unités d ’échanges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639763" y="4760913"/>
            <a:ext cx="2743200" cy="1371600"/>
          </a:xfrm>
          <a:prstGeom prst="rect">
            <a:avLst/>
          </a:prstGeom>
          <a:noFill/>
          <a:ln w="28575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611188" y="1844675"/>
            <a:ext cx="2736850" cy="2879725"/>
          </a:xfrm>
          <a:prstGeom prst="rect">
            <a:avLst/>
          </a:prstGeom>
          <a:noFill/>
          <a:ln w="28575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3494088" y="2781300"/>
            <a:ext cx="1004887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Espace</a:t>
            </a:r>
          </a:p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Adresses</a:t>
            </a:r>
          </a:p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mémoire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3492500" y="4941888"/>
            <a:ext cx="15414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Espace</a:t>
            </a:r>
          </a:p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Adresses</a:t>
            </a:r>
          </a:p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Entrées-sorties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973138" y="2924175"/>
            <a:ext cx="2084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Mots mémoires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1F92-2BA5-4F5C-AF62-8A43FC8A7BDC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105489" name="Text Box 1"/>
          <p:cNvSpPr txBox="1">
            <a:spLocks noChangeArrowheads="1"/>
          </p:cNvSpPr>
          <p:nvPr/>
        </p:nvSpPr>
        <p:spPr bwMode="auto">
          <a:xfrm>
            <a:off x="168275" y="153988"/>
            <a:ext cx="8913813" cy="838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L’unité d ’échange : adressage dans un espace séparé</a:t>
            </a:r>
          </a:p>
        </p:txBody>
      </p:sp>
    </p:spTree>
    <p:extLst>
      <p:ext uri="{BB962C8B-B14F-4D97-AF65-F5344CB8AC3E}">
        <p14:creationId xmlns:p14="http://schemas.microsoft.com/office/powerpoint/2010/main" val="1247153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1"/>
          <p:cNvGrpSpPr>
            <a:grpSpLocks/>
          </p:cNvGrpSpPr>
          <p:nvPr/>
        </p:nvGrpSpPr>
        <p:grpSpPr bwMode="auto">
          <a:xfrm>
            <a:off x="817563" y="1833563"/>
            <a:ext cx="7258050" cy="508000"/>
            <a:chOff x="515" y="1155"/>
            <a:chExt cx="4572" cy="320"/>
          </a:xfrm>
        </p:grpSpPr>
        <p:sp>
          <p:nvSpPr>
            <p:cNvPr id="106603" name="Line 2"/>
            <p:cNvSpPr>
              <a:spLocks noChangeShapeType="1"/>
            </p:cNvSpPr>
            <p:nvPr/>
          </p:nvSpPr>
          <p:spPr bwMode="auto">
            <a:xfrm>
              <a:off x="515" y="1155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04" name="Line 3"/>
            <p:cNvSpPr>
              <a:spLocks noChangeShapeType="1"/>
            </p:cNvSpPr>
            <p:nvPr/>
          </p:nvSpPr>
          <p:spPr bwMode="auto">
            <a:xfrm>
              <a:off x="515" y="1202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05" name="Line 4"/>
            <p:cNvSpPr>
              <a:spLocks noChangeShapeType="1"/>
            </p:cNvSpPr>
            <p:nvPr/>
          </p:nvSpPr>
          <p:spPr bwMode="auto">
            <a:xfrm>
              <a:off x="515" y="1249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06" name="Line 5"/>
            <p:cNvSpPr>
              <a:spLocks noChangeShapeType="1"/>
            </p:cNvSpPr>
            <p:nvPr/>
          </p:nvSpPr>
          <p:spPr bwMode="auto">
            <a:xfrm>
              <a:off x="515" y="129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07" name="Line 6"/>
            <p:cNvSpPr>
              <a:spLocks noChangeShapeType="1"/>
            </p:cNvSpPr>
            <p:nvPr/>
          </p:nvSpPr>
          <p:spPr bwMode="auto">
            <a:xfrm>
              <a:off x="515" y="133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08" name="Line 7"/>
            <p:cNvSpPr>
              <a:spLocks noChangeShapeType="1"/>
            </p:cNvSpPr>
            <p:nvPr/>
          </p:nvSpPr>
          <p:spPr bwMode="auto">
            <a:xfrm>
              <a:off x="515" y="1382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09" name="Line 8"/>
            <p:cNvSpPr>
              <a:spLocks noChangeShapeType="1"/>
            </p:cNvSpPr>
            <p:nvPr/>
          </p:nvSpPr>
          <p:spPr bwMode="auto">
            <a:xfrm>
              <a:off x="515" y="1429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10" name="Line 9"/>
            <p:cNvSpPr>
              <a:spLocks noChangeShapeType="1"/>
            </p:cNvSpPr>
            <p:nvPr/>
          </p:nvSpPr>
          <p:spPr bwMode="auto">
            <a:xfrm>
              <a:off x="515" y="147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6499" name="Group 10"/>
          <p:cNvGrpSpPr>
            <a:grpSpLocks/>
          </p:cNvGrpSpPr>
          <p:nvPr/>
        </p:nvGrpSpPr>
        <p:grpSpPr bwMode="auto">
          <a:xfrm>
            <a:off x="817563" y="5540375"/>
            <a:ext cx="7227887" cy="508000"/>
            <a:chOff x="515" y="3490"/>
            <a:chExt cx="4553" cy="320"/>
          </a:xfrm>
        </p:grpSpPr>
        <p:sp>
          <p:nvSpPr>
            <p:cNvPr id="106595" name="Line 11"/>
            <p:cNvSpPr>
              <a:spLocks noChangeShapeType="1"/>
            </p:cNvSpPr>
            <p:nvPr/>
          </p:nvSpPr>
          <p:spPr bwMode="auto">
            <a:xfrm>
              <a:off x="515" y="3490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96" name="Line 12"/>
            <p:cNvSpPr>
              <a:spLocks noChangeShapeType="1"/>
            </p:cNvSpPr>
            <p:nvPr/>
          </p:nvSpPr>
          <p:spPr bwMode="auto">
            <a:xfrm>
              <a:off x="515" y="353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97" name="Line 13"/>
            <p:cNvSpPr>
              <a:spLocks noChangeShapeType="1"/>
            </p:cNvSpPr>
            <p:nvPr/>
          </p:nvSpPr>
          <p:spPr bwMode="auto">
            <a:xfrm>
              <a:off x="515" y="357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98" name="Line 14"/>
            <p:cNvSpPr>
              <a:spLocks noChangeShapeType="1"/>
            </p:cNvSpPr>
            <p:nvPr/>
          </p:nvSpPr>
          <p:spPr bwMode="auto">
            <a:xfrm>
              <a:off x="515" y="3624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99" name="Line 15"/>
            <p:cNvSpPr>
              <a:spLocks noChangeShapeType="1"/>
            </p:cNvSpPr>
            <p:nvPr/>
          </p:nvSpPr>
          <p:spPr bwMode="auto">
            <a:xfrm>
              <a:off x="515" y="3670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00" name="Line 16"/>
            <p:cNvSpPr>
              <a:spLocks noChangeShapeType="1"/>
            </p:cNvSpPr>
            <p:nvPr/>
          </p:nvSpPr>
          <p:spPr bwMode="auto">
            <a:xfrm>
              <a:off x="515" y="371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01" name="Line 17"/>
            <p:cNvSpPr>
              <a:spLocks noChangeShapeType="1"/>
            </p:cNvSpPr>
            <p:nvPr/>
          </p:nvSpPr>
          <p:spPr bwMode="auto">
            <a:xfrm>
              <a:off x="515" y="3764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02" name="Line 18"/>
            <p:cNvSpPr>
              <a:spLocks noChangeShapeType="1"/>
            </p:cNvSpPr>
            <p:nvPr/>
          </p:nvSpPr>
          <p:spPr bwMode="auto">
            <a:xfrm>
              <a:off x="515" y="3811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6500" name="Group 19"/>
          <p:cNvGrpSpPr>
            <a:grpSpLocks/>
          </p:cNvGrpSpPr>
          <p:nvPr/>
        </p:nvGrpSpPr>
        <p:grpSpPr bwMode="auto">
          <a:xfrm>
            <a:off x="4314825" y="4376738"/>
            <a:ext cx="482600" cy="1690687"/>
            <a:chOff x="2718" y="2757"/>
            <a:chExt cx="304" cy="1065"/>
          </a:xfrm>
        </p:grpSpPr>
        <p:sp>
          <p:nvSpPr>
            <p:cNvPr id="106579" name="Oval 20"/>
            <p:cNvSpPr>
              <a:spLocks noChangeArrowheads="1"/>
            </p:cNvSpPr>
            <p:nvPr/>
          </p:nvSpPr>
          <p:spPr bwMode="auto">
            <a:xfrm>
              <a:off x="2757" y="3518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80" name="Oval 21"/>
            <p:cNvSpPr>
              <a:spLocks noChangeArrowheads="1"/>
            </p:cNvSpPr>
            <p:nvPr/>
          </p:nvSpPr>
          <p:spPr bwMode="auto">
            <a:xfrm>
              <a:off x="2796" y="3564"/>
              <a:ext cx="30" cy="25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81" name="Oval 22"/>
            <p:cNvSpPr>
              <a:spLocks noChangeArrowheads="1"/>
            </p:cNvSpPr>
            <p:nvPr/>
          </p:nvSpPr>
          <p:spPr bwMode="auto">
            <a:xfrm>
              <a:off x="2835" y="3611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82" name="Oval 23"/>
            <p:cNvSpPr>
              <a:spLocks noChangeArrowheads="1"/>
            </p:cNvSpPr>
            <p:nvPr/>
          </p:nvSpPr>
          <p:spPr bwMode="auto">
            <a:xfrm>
              <a:off x="2874" y="3658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83" name="Oval 24"/>
            <p:cNvSpPr>
              <a:spLocks noChangeArrowheads="1"/>
            </p:cNvSpPr>
            <p:nvPr/>
          </p:nvSpPr>
          <p:spPr bwMode="auto">
            <a:xfrm>
              <a:off x="2913" y="3704"/>
              <a:ext cx="30" cy="25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84" name="Oval 25"/>
            <p:cNvSpPr>
              <a:spLocks noChangeArrowheads="1"/>
            </p:cNvSpPr>
            <p:nvPr/>
          </p:nvSpPr>
          <p:spPr bwMode="auto">
            <a:xfrm>
              <a:off x="2952" y="3751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85" name="Oval 26"/>
            <p:cNvSpPr>
              <a:spLocks noChangeArrowheads="1"/>
            </p:cNvSpPr>
            <p:nvPr/>
          </p:nvSpPr>
          <p:spPr bwMode="auto">
            <a:xfrm>
              <a:off x="2991" y="3798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86" name="Line 27"/>
            <p:cNvSpPr>
              <a:spLocks noChangeShapeType="1"/>
            </p:cNvSpPr>
            <p:nvPr/>
          </p:nvSpPr>
          <p:spPr bwMode="auto">
            <a:xfrm>
              <a:off x="2776" y="2757"/>
              <a:ext cx="0" cy="75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87" name="Line 28"/>
            <p:cNvSpPr>
              <a:spLocks noChangeShapeType="1"/>
            </p:cNvSpPr>
            <p:nvPr/>
          </p:nvSpPr>
          <p:spPr bwMode="auto">
            <a:xfrm>
              <a:off x="2815" y="2757"/>
              <a:ext cx="0" cy="81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88" name="Line 29"/>
            <p:cNvSpPr>
              <a:spLocks noChangeShapeType="1"/>
            </p:cNvSpPr>
            <p:nvPr/>
          </p:nvSpPr>
          <p:spPr bwMode="auto">
            <a:xfrm>
              <a:off x="2854" y="2757"/>
              <a:ext cx="0" cy="88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89" name="Line 30"/>
            <p:cNvSpPr>
              <a:spLocks noChangeShapeType="1"/>
            </p:cNvSpPr>
            <p:nvPr/>
          </p:nvSpPr>
          <p:spPr bwMode="auto">
            <a:xfrm>
              <a:off x="2893" y="2757"/>
              <a:ext cx="0" cy="91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90" name="Line 31"/>
            <p:cNvSpPr>
              <a:spLocks noChangeShapeType="1"/>
            </p:cNvSpPr>
            <p:nvPr/>
          </p:nvSpPr>
          <p:spPr bwMode="auto">
            <a:xfrm>
              <a:off x="2932" y="2757"/>
              <a:ext cx="0" cy="95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91" name="Line 32"/>
            <p:cNvSpPr>
              <a:spLocks noChangeShapeType="1"/>
            </p:cNvSpPr>
            <p:nvPr/>
          </p:nvSpPr>
          <p:spPr bwMode="auto">
            <a:xfrm>
              <a:off x="2971" y="2757"/>
              <a:ext cx="0" cy="98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92" name="Line 33"/>
            <p:cNvSpPr>
              <a:spLocks noChangeShapeType="1"/>
            </p:cNvSpPr>
            <p:nvPr/>
          </p:nvSpPr>
          <p:spPr bwMode="auto">
            <a:xfrm>
              <a:off x="3010" y="2757"/>
              <a:ext cx="0" cy="102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93" name="Line 34"/>
            <p:cNvSpPr>
              <a:spLocks noChangeShapeType="1"/>
            </p:cNvSpPr>
            <p:nvPr/>
          </p:nvSpPr>
          <p:spPr bwMode="auto">
            <a:xfrm>
              <a:off x="2737" y="2757"/>
              <a:ext cx="0" cy="73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94" name="Oval 35"/>
            <p:cNvSpPr>
              <a:spLocks noChangeArrowheads="1"/>
            </p:cNvSpPr>
            <p:nvPr/>
          </p:nvSpPr>
          <p:spPr bwMode="auto">
            <a:xfrm>
              <a:off x="2718" y="3471"/>
              <a:ext cx="37" cy="31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06501" name="AutoShape 36"/>
          <p:cNvSpPr>
            <a:spLocks noChangeArrowheads="1"/>
          </p:cNvSpPr>
          <p:nvPr/>
        </p:nvSpPr>
        <p:spPr bwMode="auto">
          <a:xfrm>
            <a:off x="4076700" y="2905125"/>
            <a:ext cx="1074738" cy="1458913"/>
          </a:xfrm>
          <a:prstGeom prst="roundRect">
            <a:avLst>
              <a:gd name="adj" fmla="val 12495"/>
            </a:avLst>
          </a:prstGeom>
          <a:solidFill>
            <a:srgbClr val="D5928B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6502" name="Rectangle 37"/>
          <p:cNvSpPr>
            <a:spLocks noChangeArrowheads="1"/>
          </p:cNvSpPr>
          <p:nvPr/>
        </p:nvSpPr>
        <p:spPr bwMode="auto">
          <a:xfrm>
            <a:off x="3973513" y="3290888"/>
            <a:ext cx="129857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Mémoire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R A M</a:t>
            </a:r>
          </a:p>
        </p:txBody>
      </p:sp>
      <p:sp>
        <p:nvSpPr>
          <p:cNvPr id="106503" name="Oval 38"/>
          <p:cNvSpPr>
            <a:spLocks noChangeArrowheads="1"/>
          </p:cNvSpPr>
          <p:nvPr/>
        </p:nvSpPr>
        <p:spPr bwMode="auto">
          <a:xfrm>
            <a:off x="1397000" y="6315075"/>
            <a:ext cx="50800" cy="39688"/>
          </a:xfrm>
          <a:prstGeom prst="ellipse">
            <a:avLst/>
          </a:prstGeom>
          <a:solidFill>
            <a:srgbClr val="0000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6504" name="Oval 39"/>
          <p:cNvSpPr>
            <a:spLocks noChangeArrowheads="1"/>
          </p:cNvSpPr>
          <p:nvPr/>
        </p:nvSpPr>
        <p:spPr bwMode="auto">
          <a:xfrm>
            <a:off x="1522413" y="6389688"/>
            <a:ext cx="49212" cy="39687"/>
          </a:xfrm>
          <a:prstGeom prst="ellipse">
            <a:avLst/>
          </a:prstGeom>
          <a:solidFill>
            <a:srgbClr val="0000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6505" name="Line 40"/>
          <p:cNvSpPr>
            <a:spLocks noChangeShapeType="1"/>
          </p:cNvSpPr>
          <p:nvPr/>
        </p:nvSpPr>
        <p:spPr bwMode="auto">
          <a:xfrm>
            <a:off x="827088" y="1557338"/>
            <a:ext cx="7202487" cy="1587"/>
          </a:xfrm>
          <a:prstGeom prst="line">
            <a:avLst/>
          </a:prstGeom>
          <a:noFill/>
          <a:ln w="5724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6" name="Line 41"/>
          <p:cNvSpPr>
            <a:spLocks noChangeShapeType="1"/>
          </p:cNvSpPr>
          <p:nvPr/>
        </p:nvSpPr>
        <p:spPr bwMode="auto">
          <a:xfrm>
            <a:off x="823913" y="1681163"/>
            <a:ext cx="7202487" cy="1587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7" name="Line 42"/>
          <p:cNvSpPr>
            <a:spLocks noChangeShapeType="1"/>
          </p:cNvSpPr>
          <p:nvPr/>
        </p:nvSpPr>
        <p:spPr bwMode="auto">
          <a:xfrm>
            <a:off x="3827463" y="1687513"/>
            <a:ext cx="1587" cy="1463675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8" name="Line 43"/>
          <p:cNvSpPr>
            <a:spLocks noChangeShapeType="1"/>
          </p:cNvSpPr>
          <p:nvPr/>
        </p:nvSpPr>
        <p:spPr bwMode="auto">
          <a:xfrm>
            <a:off x="3833813" y="3157538"/>
            <a:ext cx="225425" cy="1587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6509" name="Group 44"/>
          <p:cNvGrpSpPr>
            <a:grpSpLocks/>
          </p:cNvGrpSpPr>
          <p:nvPr/>
        </p:nvGrpSpPr>
        <p:grpSpPr bwMode="auto">
          <a:xfrm>
            <a:off x="3708400" y="1565275"/>
            <a:ext cx="338138" cy="1670050"/>
            <a:chOff x="2336" y="986"/>
            <a:chExt cx="213" cy="1052"/>
          </a:xfrm>
        </p:grpSpPr>
        <p:sp>
          <p:nvSpPr>
            <p:cNvPr id="106576" name="Line 45"/>
            <p:cNvSpPr>
              <a:spLocks noChangeShapeType="1"/>
            </p:cNvSpPr>
            <p:nvPr/>
          </p:nvSpPr>
          <p:spPr bwMode="auto">
            <a:xfrm>
              <a:off x="2352" y="1003"/>
              <a:ext cx="0" cy="1031"/>
            </a:xfrm>
            <a:prstGeom prst="line">
              <a:avLst/>
            </a:prstGeom>
            <a:noFill/>
            <a:ln w="3816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77" name="Line 46"/>
            <p:cNvSpPr>
              <a:spLocks noChangeShapeType="1"/>
            </p:cNvSpPr>
            <p:nvPr/>
          </p:nvSpPr>
          <p:spPr bwMode="auto">
            <a:xfrm>
              <a:off x="2356" y="2039"/>
              <a:ext cx="193" cy="0"/>
            </a:xfrm>
            <a:prstGeom prst="line">
              <a:avLst/>
            </a:prstGeom>
            <a:noFill/>
            <a:ln w="3816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78" name="Oval 47"/>
            <p:cNvSpPr>
              <a:spLocks noChangeArrowheads="1"/>
            </p:cNvSpPr>
            <p:nvPr/>
          </p:nvSpPr>
          <p:spPr bwMode="auto">
            <a:xfrm>
              <a:off x="2336" y="986"/>
              <a:ext cx="32" cy="24"/>
            </a:xfrm>
            <a:prstGeom prst="ellipse">
              <a:avLst/>
            </a:prstGeom>
            <a:solidFill>
              <a:srgbClr val="000000"/>
            </a:solidFill>
            <a:ln w="3816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06510" name="Oval 48"/>
          <p:cNvSpPr>
            <a:spLocks noChangeArrowheads="1"/>
          </p:cNvSpPr>
          <p:nvPr/>
        </p:nvSpPr>
        <p:spPr bwMode="auto">
          <a:xfrm>
            <a:off x="3800475" y="1660525"/>
            <a:ext cx="52388" cy="39688"/>
          </a:xfrm>
          <a:prstGeom prst="ellipse">
            <a:avLst/>
          </a:prstGeom>
          <a:solidFill>
            <a:srgbClr val="0000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106511" name="Group 49"/>
          <p:cNvGrpSpPr>
            <a:grpSpLocks/>
          </p:cNvGrpSpPr>
          <p:nvPr/>
        </p:nvGrpSpPr>
        <p:grpSpPr bwMode="auto">
          <a:xfrm>
            <a:off x="4252913" y="1814513"/>
            <a:ext cx="700087" cy="1065212"/>
            <a:chOff x="2679" y="1143"/>
            <a:chExt cx="441" cy="671"/>
          </a:xfrm>
        </p:grpSpPr>
        <p:sp>
          <p:nvSpPr>
            <p:cNvPr id="106560" name="Line 50"/>
            <p:cNvSpPr>
              <a:spLocks noChangeShapeType="1"/>
            </p:cNvSpPr>
            <p:nvPr/>
          </p:nvSpPr>
          <p:spPr bwMode="auto">
            <a:xfrm>
              <a:off x="2697" y="1156"/>
              <a:ext cx="0" cy="65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61" name="Line 51"/>
            <p:cNvSpPr>
              <a:spLocks noChangeShapeType="1"/>
            </p:cNvSpPr>
            <p:nvPr/>
          </p:nvSpPr>
          <p:spPr bwMode="auto">
            <a:xfrm>
              <a:off x="2756" y="1201"/>
              <a:ext cx="0" cy="61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62" name="Line 52"/>
            <p:cNvSpPr>
              <a:spLocks noChangeShapeType="1"/>
            </p:cNvSpPr>
            <p:nvPr/>
          </p:nvSpPr>
          <p:spPr bwMode="auto">
            <a:xfrm>
              <a:off x="2815" y="1246"/>
              <a:ext cx="0" cy="56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63" name="Line 53"/>
            <p:cNvSpPr>
              <a:spLocks noChangeShapeType="1"/>
            </p:cNvSpPr>
            <p:nvPr/>
          </p:nvSpPr>
          <p:spPr bwMode="auto">
            <a:xfrm>
              <a:off x="2874" y="1292"/>
              <a:ext cx="0" cy="52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64" name="Line 54"/>
            <p:cNvSpPr>
              <a:spLocks noChangeShapeType="1"/>
            </p:cNvSpPr>
            <p:nvPr/>
          </p:nvSpPr>
          <p:spPr bwMode="auto">
            <a:xfrm>
              <a:off x="2932" y="1330"/>
              <a:ext cx="0" cy="4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65" name="Line 55"/>
            <p:cNvSpPr>
              <a:spLocks noChangeShapeType="1"/>
            </p:cNvSpPr>
            <p:nvPr/>
          </p:nvSpPr>
          <p:spPr bwMode="auto">
            <a:xfrm>
              <a:off x="2991" y="1376"/>
              <a:ext cx="0" cy="43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66" name="Line 56"/>
            <p:cNvSpPr>
              <a:spLocks noChangeShapeType="1"/>
            </p:cNvSpPr>
            <p:nvPr/>
          </p:nvSpPr>
          <p:spPr bwMode="auto">
            <a:xfrm>
              <a:off x="3049" y="1421"/>
              <a:ext cx="0" cy="3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67" name="Line 57"/>
            <p:cNvSpPr>
              <a:spLocks noChangeShapeType="1"/>
            </p:cNvSpPr>
            <p:nvPr/>
          </p:nvSpPr>
          <p:spPr bwMode="auto">
            <a:xfrm>
              <a:off x="3108" y="1467"/>
              <a:ext cx="0" cy="3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68" name="Oval 58"/>
            <p:cNvSpPr>
              <a:spLocks noChangeArrowheads="1"/>
            </p:cNvSpPr>
            <p:nvPr/>
          </p:nvSpPr>
          <p:spPr bwMode="auto">
            <a:xfrm>
              <a:off x="2796" y="1227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69" name="Oval 59"/>
            <p:cNvSpPr>
              <a:spLocks noChangeArrowheads="1"/>
            </p:cNvSpPr>
            <p:nvPr/>
          </p:nvSpPr>
          <p:spPr bwMode="auto">
            <a:xfrm>
              <a:off x="2854" y="1272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70" name="Oval 60"/>
            <p:cNvSpPr>
              <a:spLocks noChangeArrowheads="1"/>
            </p:cNvSpPr>
            <p:nvPr/>
          </p:nvSpPr>
          <p:spPr bwMode="auto">
            <a:xfrm>
              <a:off x="2913" y="1318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71" name="Oval 61"/>
            <p:cNvSpPr>
              <a:spLocks noChangeArrowheads="1"/>
            </p:cNvSpPr>
            <p:nvPr/>
          </p:nvSpPr>
          <p:spPr bwMode="auto">
            <a:xfrm>
              <a:off x="2972" y="1363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72" name="Oval 62"/>
            <p:cNvSpPr>
              <a:spLocks noChangeArrowheads="1"/>
            </p:cNvSpPr>
            <p:nvPr/>
          </p:nvSpPr>
          <p:spPr bwMode="auto">
            <a:xfrm>
              <a:off x="3031" y="1409"/>
              <a:ext cx="30" cy="22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73" name="Oval 63"/>
            <p:cNvSpPr>
              <a:spLocks noChangeArrowheads="1"/>
            </p:cNvSpPr>
            <p:nvPr/>
          </p:nvSpPr>
          <p:spPr bwMode="auto">
            <a:xfrm>
              <a:off x="3089" y="1454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74" name="Oval 64"/>
            <p:cNvSpPr>
              <a:spLocks noChangeArrowheads="1"/>
            </p:cNvSpPr>
            <p:nvPr/>
          </p:nvSpPr>
          <p:spPr bwMode="auto">
            <a:xfrm>
              <a:off x="2737" y="1182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75" name="Oval 65"/>
            <p:cNvSpPr>
              <a:spLocks noChangeArrowheads="1"/>
            </p:cNvSpPr>
            <p:nvPr/>
          </p:nvSpPr>
          <p:spPr bwMode="auto">
            <a:xfrm>
              <a:off x="2679" y="1143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06512" name="AutoShape 66"/>
          <p:cNvSpPr>
            <a:spLocks noChangeArrowheads="1"/>
          </p:cNvSpPr>
          <p:nvPr/>
        </p:nvSpPr>
        <p:spPr bwMode="auto">
          <a:xfrm>
            <a:off x="5973763" y="2916238"/>
            <a:ext cx="1074737" cy="1458912"/>
          </a:xfrm>
          <a:prstGeom prst="roundRect">
            <a:avLst>
              <a:gd name="adj" fmla="val 12495"/>
            </a:avLst>
          </a:prstGeom>
          <a:solidFill>
            <a:srgbClr val="00CC99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106513" name="Group 67"/>
          <p:cNvGrpSpPr>
            <a:grpSpLocks/>
          </p:cNvGrpSpPr>
          <p:nvPr/>
        </p:nvGrpSpPr>
        <p:grpSpPr bwMode="auto">
          <a:xfrm>
            <a:off x="6113463" y="1830388"/>
            <a:ext cx="700087" cy="1065212"/>
            <a:chOff x="3851" y="1153"/>
            <a:chExt cx="441" cy="671"/>
          </a:xfrm>
        </p:grpSpPr>
        <p:sp>
          <p:nvSpPr>
            <p:cNvPr id="106544" name="Line 68"/>
            <p:cNvSpPr>
              <a:spLocks noChangeShapeType="1"/>
            </p:cNvSpPr>
            <p:nvPr/>
          </p:nvSpPr>
          <p:spPr bwMode="auto">
            <a:xfrm>
              <a:off x="3870" y="1166"/>
              <a:ext cx="0" cy="65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45" name="Line 69"/>
            <p:cNvSpPr>
              <a:spLocks noChangeShapeType="1"/>
            </p:cNvSpPr>
            <p:nvPr/>
          </p:nvSpPr>
          <p:spPr bwMode="auto">
            <a:xfrm>
              <a:off x="3929" y="1211"/>
              <a:ext cx="0" cy="61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46" name="Line 70"/>
            <p:cNvSpPr>
              <a:spLocks noChangeShapeType="1"/>
            </p:cNvSpPr>
            <p:nvPr/>
          </p:nvSpPr>
          <p:spPr bwMode="auto">
            <a:xfrm>
              <a:off x="3988" y="1256"/>
              <a:ext cx="0" cy="56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47" name="Line 71"/>
            <p:cNvSpPr>
              <a:spLocks noChangeShapeType="1"/>
            </p:cNvSpPr>
            <p:nvPr/>
          </p:nvSpPr>
          <p:spPr bwMode="auto">
            <a:xfrm>
              <a:off x="4046" y="1302"/>
              <a:ext cx="0" cy="52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48" name="Line 72"/>
            <p:cNvSpPr>
              <a:spLocks noChangeShapeType="1"/>
            </p:cNvSpPr>
            <p:nvPr/>
          </p:nvSpPr>
          <p:spPr bwMode="auto">
            <a:xfrm>
              <a:off x="4105" y="1340"/>
              <a:ext cx="0" cy="4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49" name="Line 73"/>
            <p:cNvSpPr>
              <a:spLocks noChangeShapeType="1"/>
            </p:cNvSpPr>
            <p:nvPr/>
          </p:nvSpPr>
          <p:spPr bwMode="auto">
            <a:xfrm>
              <a:off x="4164" y="1386"/>
              <a:ext cx="0" cy="43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50" name="Line 74"/>
            <p:cNvSpPr>
              <a:spLocks noChangeShapeType="1"/>
            </p:cNvSpPr>
            <p:nvPr/>
          </p:nvSpPr>
          <p:spPr bwMode="auto">
            <a:xfrm>
              <a:off x="4222" y="1431"/>
              <a:ext cx="0" cy="3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51" name="Line 75"/>
            <p:cNvSpPr>
              <a:spLocks noChangeShapeType="1"/>
            </p:cNvSpPr>
            <p:nvPr/>
          </p:nvSpPr>
          <p:spPr bwMode="auto">
            <a:xfrm>
              <a:off x="4281" y="1477"/>
              <a:ext cx="0" cy="3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52" name="Oval 76"/>
            <p:cNvSpPr>
              <a:spLocks noChangeArrowheads="1"/>
            </p:cNvSpPr>
            <p:nvPr/>
          </p:nvSpPr>
          <p:spPr bwMode="auto">
            <a:xfrm>
              <a:off x="3968" y="1237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53" name="Oval 77"/>
            <p:cNvSpPr>
              <a:spLocks noChangeArrowheads="1"/>
            </p:cNvSpPr>
            <p:nvPr/>
          </p:nvSpPr>
          <p:spPr bwMode="auto">
            <a:xfrm>
              <a:off x="4027" y="1282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54" name="Oval 78"/>
            <p:cNvSpPr>
              <a:spLocks noChangeArrowheads="1"/>
            </p:cNvSpPr>
            <p:nvPr/>
          </p:nvSpPr>
          <p:spPr bwMode="auto">
            <a:xfrm>
              <a:off x="4085" y="1328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55" name="Oval 79"/>
            <p:cNvSpPr>
              <a:spLocks noChangeArrowheads="1"/>
            </p:cNvSpPr>
            <p:nvPr/>
          </p:nvSpPr>
          <p:spPr bwMode="auto">
            <a:xfrm>
              <a:off x="4144" y="1373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56" name="Oval 80"/>
            <p:cNvSpPr>
              <a:spLocks noChangeArrowheads="1"/>
            </p:cNvSpPr>
            <p:nvPr/>
          </p:nvSpPr>
          <p:spPr bwMode="auto">
            <a:xfrm>
              <a:off x="4202" y="1419"/>
              <a:ext cx="31" cy="22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57" name="Oval 81"/>
            <p:cNvSpPr>
              <a:spLocks noChangeArrowheads="1"/>
            </p:cNvSpPr>
            <p:nvPr/>
          </p:nvSpPr>
          <p:spPr bwMode="auto">
            <a:xfrm>
              <a:off x="4261" y="1464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58" name="Oval 82"/>
            <p:cNvSpPr>
              <a:spLocks noChangeArrowheads="1"/>
            </p:cNvSpPr>
            <p:nvPr/>
          </p:nvSpPr>
          <p:spPr bwMode="auto">
            <a:xfrm>
              <a:off x="3910" y="1192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59" name="Oval 83"/>
            <p:cNvSpPr>
              <a:spLocks noChangeArrowheads="1"/>
            </p:cNvSpPr>
            <p:nvPr/>
          </p:nvSpPr>
          <p:spPr bwMode="auto">
            <a:xfrm>
              <a:off x="3851" y="1153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06514" name="Line 84"/>
          <p:cNvSpPr>
            <a:spLocks noChangeShapeType="1"/>
          </p:cNvSpPr>
          <p:nvPr/>
        </p:nvSpPr>
        <p:spPr bwMode="auto">
          <a:xfrm>
            <a:off x="5715000" y="3124200"/>
            <a:ext cx="228600" cy="1588"/>
          </a:xfrm>
          <a:prstGeom prst="line">
            <a:avLst/>
          </a:prstGeom>
          <a:noFill/>
          <a:ln w="1260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15" name="Rectangle 85"/>
          <p:cNvSpPr>
            <a:spLocks noChangeArrowheads="1"/>
          </p:cNvSpPr>
          <p:nvPr/>
        </p:nvSpPr>
        <p:spPr bwMode="auto">
          <a:xfrm>
            <a:off x="5907088" y="3116263"/>
            <a:ext cx="11811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Unité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d'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échange</a:t>
            </a:r>
          </a:p>
        </p:txBody>
      </p:sp>
      <p:grpSp>
        <p:nvGrpSpPr>
          <p:cNvPr id="106516" name="Group 86"/>
          <p:cNvGrpSpPr>
            <a:grpSpLocks/>
          </p:cNvGrpSpPr>
          <p:nvPr/>
        </p:nvGrpSpPr>
        <p:grpSpPr bwMode="auto">
          <a:xfrm>
            <a:off x="7065963" y="3221038"/>
            <a:ext cx="1119187" cy="1063625"/>
            <a:chOff x="4451" y="2029"/>
            <a:chExt cx="705" cy="670"/>
          </a:xfrm>
        </p:grpSpPr>
        <p:pic>
          <p:nvPicPr>
            <p:cNvPr id="106541" name="Picture 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2292"/>
              <a:ext cx="57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6542" name="Line 88"/>
            <p:cNvSpPr>
              <a:spLocks noChangeShapeType="1"/>
            </p:cNvSpPr>
            <p:nvPr/>
          </p:nvSpPr>
          <p:spPr bwMode="auto">
            <a:xfrm>
              <a:off x="4451" y="2029"/>
              <a:ext cx="502" cy="0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43" name="Line 89"/>
            <p:cNvSpPr>
              <a:spLocks noChangeShapeType="1"/>
            </p:cNvSpPr>
            <p:nvPr/>
          </p:nvSpPr>
          <p:spPr bwMode="auto">
            <a:xfrm>
              <a:off x="4961" y="2037"/>
              <a:ext cx="0" cy="254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6517" name="Group 90"/>
          <p:cNvGrpSpPr>
            <a:grpSpLocks/>
          </p:cNvGrpSpPr>
          <p:nvPr/>
        </p:nvGrpSpPr>
        <p:grpSpPr bwMode="auto">
          <a:xfrm>
            <a:off x="6227763" y="4394200"/>
            <a:ext cx="581025" cy="1689100"/>
            <a:chOff x="3923" y="2768"/>
            <a:chExt cx="366" cy="1064"/>
          </a:xfrm>
        </p:grpSpPr>
        <p:sp>
          <p:nvSpPr>
            <p:cNvPr id="106533" name="Oval 91"/>
            <p:cNvSpPr>
              <a:spLocks noChangeArrowheads="1"/>
            </p:cNvSpPr>
            <p:nvPr/>
          </p:nvSpPr>
          <p:spPr bwMode="auto">
            <a:xfrm>
              <a:off x="4247" y="3788"/>
              <a:ext cx="42" cy="44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34" name="Line 92"/>
            <p:cNvSpPr>
              <a:spLocks noChangeShapeType="1"/>
            </p:cNvSpPr>
            <p:nvPr/>
          </p:nvSpPr>
          <p:spPr bwMode="auto">
            <a:xfrm>
              <a:off x="3955" y="2768"/>
              <a:ext cx="0" cy="893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35" name="Line 93"/>
            <p:cNvSpPr>
              <a:spLocks noChangeShapeType="1"/>
            </p:cNvSpPr>
            <p:nvPr/>
          </p:nvSpPr>
          <p:spPr bwMode="auto">
            <a:xfrm>
              <a:off x="4062" y="2778"/>
              <a:ext cx="0" cy="923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36" name="Line 94"/>
            <p:cNvSpPr>
              <a:spLocks noChangeShapeType="1"/>
            </p:cNvSpPr>
            <p:nvPr/>
          </p:nvSpPr>
          <p:spPr bwMode="auto">
            <a:xfrm>
              <a:off x="4161" y="2778"/>
              <a:ext cx="0" cy="973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37" name="Line 95"/>
            <p:cNvSpPr>
              <a:spLocks noChangeShapeType="1"/>
            </p:cNvSpPr>
            <p:nvPr/>
          </p:nvSpPr>
          <p:spPr bwMode="auto">
            <a:xfrm>
              <a:off x="4268" y="2778"/>
              <a:ext cx="0" cy="1014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38" name="Oval 96"/>
            <p:cNvSpPr>
              <a:spLocks noChangeArrowheads="1"/>
            </p:cNvSpPr>
            <p:nvPr/>
          </p:nvSpPr>
          <p:spPr bwMode="auto">
            <a:xfrm>
              <a:off x="4129" y="3738"/>
              <a:ext cx="42" cy="4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39" name="Oval 97"/>
            <p:cNvSpPr>
              <a:spLocks noChangeArrowheads="1"/>
            </p:cNvSpPr>
            <p:nvPr/>
          </p:nvSpPr>
          <p:spPr bwMode="auto">
            <a:xfrm>
              <a:off x="4031" y="3688"/>
              <a:ext cx="43" cy="4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6540" name="Oval 98"/>
            <p:cNvSpPr>
              <a:spLocks noChangeArrowheads="1"/>
            </p:cNvSpPr>
            <p:nvPr/>
          </p:nvSpPr>
          <p:spPr bwMode="auto">
            <a:xfrm>
              <a:off x="3923" y="3648"/>
              <a:ext cx="43" cy="4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06518" name="Rectangle 100"/>
          <p:cNvSpPr>
            <a:spLocks noChangeArrowheads="1"/>
          </p:cNvSpPr>
          <p:nvPr/>
        </p:nvSpPr>
        <p:spPr bwMode="auto">
          <a:xfrm>
            <a:off x="7943850" y="685800"/>
            <a:ext cx="119538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81D58"/>
                </a:solidFill>
              </a:rPr>
              <a:t>Bus 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81D58"/>
                </a:solidFill>
              </a:rPr>
              <a:t>de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81D58"/>
                </a:solidFill>
              </a:rPr>
              <a:t> commandes</a:t>
            </a:r>
          </a:p>
        </p:txBody>
      </p:sp>
      <p:sp>
        <p:nvSpPr>
          <p:cNvPr id="106519" name="Rectangle 101"/>
          <p:cNvSpPr>
            <a:spLocks noChangeArrowheads="1"/>
          </p:cNvSpPr>
          <p:nvPr/>
        </p:nvSpPr>
        <p:spPr bwMode="auto">
          <a:xfrm>
            <a:off x="8126413" y="1708150"/>
            <a:ext cx="101758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Bus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de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données</a:t>
            </a:r>
          </a:p>
        </p:txBody>
      </p:sp>
      <p:sp>
        <p:nvSpPr>
          <p:cNvPr id="106520" name="Rectangle 102"/>
          <p:cNvSpPr>
            <a:spLocks noChangeArrowheads="1"/>
          </p:cNvSpPr>
          <p:nvPr/>
        </p:nvSpPr>
        <p:spPr bwMode="auto">
          <a:xfrm>
            <a:off x="8069263" y="5473700"/>
            <a:ext cx="11033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Bus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d'adresse</a:t>
            </a:r>
          </a:p>
        </p:txBody>
      </p:sp>
      <p:sp>
        <p:nvSpPr>
          <p:cNvPr id="106521" name="Text Box 103"/>
          <p:cNvSpPr txBox="1">
            <a:spLocks noChangeArrowheads="1"/>
          </p:cNvSpPr>
          <p:nvPr/>
        </p:nvSpPr>
        <p:spPr bwMode="auto">
          <a:xfrm>
            <a:off x="531813" y="1219200"/>
            <a:ext cx="1684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FF3300"/>
                </a:solidFill>
              </a:rPr>
              <a:t>Lecture/Ecriture</a:t>
            </a:r>
          </a:p>
        </p:txBody>
      </p:sp>
      <p:sp>
        <p:nvSpPr>
          <p:cNvPr id="106522" name="Line 104"/>
          <p:cNvSpPr>
            <a:spLocks noChangeShapeType="1"/>
          </p:cNvSpPr>
          <p:nvPr/>
        </p:nvSpPr>
        <p:spPr bwMode="auto">
          <a:xfrm>
            <a:off x="838200" y="1219200"/>
            <a:ext cx="7162800" cy="1588"/>
          </a:xfrm>
          <a:prstGeom prst="line">
            <a:avLst/>
          </a:prstGeom>
          <a:noFill/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3" name="Line 105"/>
          <p:cNvSpPr>
            <a:spLocks noChangeShapeType="1"/>
          </p:cNvSpPr>
          <p:nvPr/>
        </p:nvSpPr>
        <p:spPr bwMode="auto">
          <a:xfrm>
            <a:off x="838200" y="1143000"/>
            <a:ext cx="7162800" cy="1588"/>
          </a:xfrm>
          <a:prstGeom prst="line">
            <a:avLst/>
          </a:prstGeom>
          <a:noFill/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4" name="Text Box 106"/>
          <p:cNvSpPr txBox="1">
            <a:spLocks noChangeArrowheads="1"/>
          </p:cNvSpPr>
          <p:nvPr/>
        </p:nvSpPr>
        <p:spPr bwMode="auto">
          <a:xfrm>
            <a:off x="611188" y="762000"/>
            <a:ext cx="7159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in/out</a:t>
            </a:r>
          </a:p>
        </p:txBody>
      </p:sp>
      <p:sp>
        <p:nvSpPr>
          <p:cNvPr id="106525" name="Line 107"/>
          <p:cNvSpPr>
            <a:spLocks noChangeShapeType="1"/>
          </p:cNvSpPr>
          <p:nvPr/>
        </p:nvSpPr>
        <p:spPr bwMode="auto">
          <a:xfrm>
            <a:off x="5562600" y="1219200"/>
            <a:ext cx="1588" cy="2057400"/>
          </a:xfrm>
          <a:prstGeom prst="line">
            <a:avLst/>
          </a:prstGeom>
          <a:noFill/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6" name="Line 108"/>
          <p:cNvSpPr>
            <a:spLocks noChangeShapeType="1"/>
          </p:cNvSpPr>
          <p:nvPr/>
        </p:nvSpPr>
        <p:spPr bwMode="auto">
          <a:xfrm>
            <a:off x="5715000" y="1143000"/>
            <a:ext cx="1588" cy="1981200"/>
          </a:xfrm>
          <a:prstGeom prst="line">
            <a:avLst/>
          </a:prstGeom>
          <a:noFill/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7" name="Line 109"/>
          <p:cNvSpPr>
            <a:spLocks noChangeShapeType="1"/>
          </p:cNvSpPr>
          <p:nvPr/>
        </p:nvSpPr>
        <p:spPr bwMode="auto">
          <a:xfrm>
            <a:off x="5562600" y="3276600"/>
            <a:ext cx="381000" cy="1588"/>
          </a:xfrm>
          <a:prstGeom prst="line">
            <a:avLst/>
          </a:prstGeom>
          <a:noFill/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8" name="Rectangle 110"/>
          <p:cNvSpPr>
            <a:spLocks noChangeArrowheads="1"/>
          </p:cNvSpPr>
          <p:nvPr/>
        </p:nvSpPr>
        <p:spPr bwMode="auto">
          <a:xfrm>
            <a:off x="688975" y="29972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LOAD D R1 60</a:t>
            </a:r>
          </a:p>
        </p:txBody>
      </p:sp>
      <p:sp>
        <p:nvSpPr>
          <p:cNvPr id="106529" name="Rectangle 111"/>
          <p:cNvSpPr>
            <a:spLocks noChangeArrowheads="1"/>
          </p:cNvSpPr>
          <p:nvPr/>
        </p:nvSpPr>
        <p:spPr bwMode="auto">
          <a:xfrm>
            <a:off x="2197100" y="5516563"/>
            <a:ext cx="4857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C0ED-AFBF-4625-A939-12CF454FF01B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106532" name="Text Box 1"/>
          <p:cNvSpPr txBox="1">
            <a:spLocks noChangeArrowheads="1"/>
          </p:cNvSpPr>
          <p:nvPr/>
        </p:nvSpPr>
        <p:spPr bwMode="auto">
          <a:xfrm>
            <a:off x="168275" y="104775"/>
            <a:ext cx="8913813" cy="6572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L’unité d ’échange : adressage dans un espace séparé</a:t>
            </a:r>
          </a:p>
        </p:txBody>
      </p:sp>
    </p:spTree>
    <p:extLst>
      <p:ext uri="{BB962C8B-B14F-4D97-AF65-F5344CB8AC3E}">
        <p14:creationId xmlns:p14="http://schemas.microsoft.com/office/powerpoint/2010/main" val="428067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283A-F9F3-4FDB-9859-882158ABE6EE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611188" y="188913"/>
            <a:ext cx="7772400" cy="744537"/>
          </a:xfrm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Notion d’interruptions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8207375" cy="1728788"/>
          </a:xfrm>
        </p:spPr>
        <p:txBody>
          <a:bodyPr/>
          <a:lstStyle/>
          <a:p>
            <a:r>
              <a:rPr lang="fr-FR" sz="2400" smtClean="0"/>
              <a:t>Une</a:t>
            </a:r>
            <a:r>
              <a:rPr lang="fr-FR" sz="2400" smtClean="0">
                <a:solidFill>
                  <a:srgbClr val="FF3300"/>
                </a:solidFill>
              </a:rPr>
              <a:t> interruption</a:t>
            </a:r>
            <a:r>
              <a:rPr lang="fr-FR" sz="2400" smtClean="0"/>
              <a:t> est un mécanisme permettant de stopper l’exécution du programme en cours afin d’aller exécuter une tâche jugée plus prioritaire.</a:t>
            </a:r>
          </a:p>
          <a:p>
            <a:r>
              <a:rPr lang="fr-FR" sz="2400" smtClean="0"/>
              <a:t>Elle évite au processeur de </a:t>
            </a:r>
            <a:r>
              <a:rPr lang="fr-FR" sz="2400" smtClean="0">
                <a:solidFill>
                  <a:srgbClr val="FF3300"/>
                </a:solidFill>
              </a:rPr>
              <a:t>scruter</a:t>
            </a:r>
            <a:r>
              <a:rPr lang="fr-FR" sz="2400" smtClean="0"/>
              <a:t> les périphériques</a:t>
            </a:r>
          </a:p>
          <a:p>
            <a:pPr lvl="1">
              <a:buFont typeface="Wingdings" pitchFamily="2" charset="2"/>
              <a:buNone/>
            </a:pPr>
            <a:endParaRPr lang="fr-FR" sz="2400" smtClean="0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4211638" y="2852738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1925" name="Picture 5" descr="MCj033401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4175"/>
            <a:ext cx="892175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j0185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92233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95288" y="6165850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SCRUTATION : Toutes les 5 minutes </a:t>
            </a: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 flipH="1">
            <a:off x="1692275" y="2636838"/>
            <a:ext cx="2232025" cy="287337"/>
          </a:xfrm>
          <a:prstGeom prst="wedgeRoundRectCallout">
            <a:avLst>
              <a:gd name="adj1" fmla="val 1208"/>
              <a:gd name="adj2" fmla="val 17651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fr-FR" sz="1400">
                <a:latin typeface="Times New Roman" pitchFamily="18" charset="0"/>
              </a:rPr>
              <a:t>Y-a-t-il le feu chez vous ?</a:t>
            </a:r>
          </a:p>
          <a:p>
            <a:pPr algn="ctr" eaLnBrk="0" hangingPunct="0"/>
            <a:endParaRPr lang="fr-FR" sz="1800">
              <a:latin typeface="Times New Roman" pitchFamily="18" charset="0"/>
            </a:endParaRPr>
          </a:p>
        </p:txBody>
      </p:sp>
      <p:pic>
        <p:nvPicPr>
          <p:cNvPr id="81929" name="Picture 9" descr="MCIN01079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12827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MCj020000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795463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6227763" y="34290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064250" y="3787775"/>
            <a:ext cx="993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latin typeface="Times New Roman" pitchFamily="18" charset="0"/>
              </a:rPr>
              <a:t>Événement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Il y a le feu</a:t>
            </a:r>
          </a:p>
        </p:txBody>
      </p:sp>
      <p:sp>
        <p:nvSpPr>
          <p:cNvPr id="81933" name="computr1"/>
          <p:cNvSpPr>
            <a:spLocks noEditPoints="1" noChangeArrowheads="1"/>
          </p:cNvSpPr>
          <p:nvPr/>
        </p:nvSpPr>
        <p:spPr bwMode="auto">
          <a:xfrm>
            <a:off x="2700338" y="4797425"/>
            <a:ext cx="1162050" cy="116046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1934" name="Picture 14" descr="MCj039848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1833563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5" name="AutoShape 15"/>
          <p:cNvSpPr>
            <a:spLocks noChangeArrowheads="1"/>
          </p:cNvSpPr>
          <p:nvPr/>
        </p:nvSpPr>
        <p:spPr bwMode="auto">
          <a:xfrm flipH="1">
            <a:off x="1763713" y="4437063"/>
            <a:ext cx="2232025" cy="287337"/>
          </a:xfrm>
          <a:prstGeom prst="wedgeRoundRectCallout">
            <a:avLst>
              <a:gd name="adj1" fmla="val -8894"/>
              <a:gd name="adj2" fmla="val 19419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fr-FR" sz="1400">
                <a:latin typeface="Times New Roman" pitchFamily="18" charset="0"/>
              </a:rPr>
              <a:t>As tu une donnée ?</a:t>
            </a:r>
          </a:p>
          <a:p>
            <a:pPr algn="ctr" eaLnBrk="0" hangingPunct="0"/>
            <a:endParaRPr lang="fr-FR" sz="1800">
              <a:latin typeface="Times New Roman" pitchFamily="18" charset="0"/>
            </a:endParaRPr>
          </a:p>
        </p:txBody>
      </p:sp>
      <p:sp>
        <p:nvSpPr>
          <p:cNvPr id="81936" name="computr1"/>
          <p:cNvSpPr>
            <a:spLocks noEditPoints="1" noChangeArrowheads="1"/>
          </p:cNvSpPr>
          <p:nvPr/>
        </p:nvSpPr>
        <p:spPr bwMode="auto">
          <a:xfrm>
            <a:off x="7740650" y="4581525"/>
            <a:ext cx="1162050" cy="116046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1937" name="Picture 17" descr="MCj039848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2963"/>
            <a:ext cx="1833563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8" name="AutoShape 18"/>
          <p:cNvSpPr>
            <a:spLocks noChangeArrowheads="1"/>
          </p:cNvSpPr>
          <p:nvPr/>
        </p:nvSpPr>
        <p:spPr bwMode="auto">
          <a:xfrm>
            <a:off x="6732588" y="4797425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6300788" y="5229225"/>
            <a:ext cx="13017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latin typeface="Times New Roman" pitchFamily="18" charset="0"/>
              </a:rPr>
              <a:t>Événement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IRQ 1</a:t>
            </a:r>
          </a:p>
          <a:p>
            <a:pPr eaLnBrk="0" hangingPunct="0"/>
            <a:r>
              <a:rPr lang="fr-FR" sz="1400">
                <a:latin typeface="Times New Roman" pitchFamily="18" charset="0"/>
              </a:rPr>
              <a:t>J’ai une donnée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4578350" y="6165850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latin typeface="Times New Roman" pitchFamily="18" charset="0"/>
              </a:rPr>
              <a:t>INTERRUPTION : quand l’événement survient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1"/>
          <p:cNvGrpSpPr>
            <a:grpSpLocks/>
          </p:cNvGrpSpPr>
          <p:nvPr/>
        </p:nvGrpSpPr>
        <p:grpSpPr bwMode="auto">
          <a:xfrm>
            <a:off x="817563" y="1833563"/>
            <a:ext cx="7258050" cy="508000"/>
            <a:chOff x="515" y="1155"/>
            <a:chExt cx="4572" cy="320"/>
          </a:xfrm>
        </p:grpSpPr>
        <p:sp>
          <p:nvSpPr>
            <p:cNvPr id="107627" name="Line 2"/>
            <p:cNvSpPr>
              <a:spLocks noChangeShapeType="1"/>
            </p:cNvSpPr>
            <p:nvPr/>
          </p:nvSpPr>
          <p:spPr bwMode="auto">
            <a:xfrm>
              <a:off x="515" y="1155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28" name="Line 3"/>
            <p:cNvSpPr>
              <a:spLocks noChangeShapeType="1"/>
            </p:cNvSpPr>
            <p:nvPr/>
          </p:nvSpPr>
          <p:spPr bwMode="auto">
            <a:xfrm>
              <a:off x="515" y="1202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29" name="Line 4"/>
            <p:cNvSpPr>
              <a:spLocks noChangeShapeType="1"/>
            </p:cNvSpPr>
            <p:nvPr/>
          </p:nvSpPr>
          <p:spPr bwMode="auto">
            <a:xfrm>
              <a:off x="515" y="1249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30" name="Line 5"/>
            <p:cNvSpPr>
              <a:spLocks noChangeShapeType="1"/>
            </p:cNvSpPr>
            <p:nvPr/>
          </p:nvSpPr>
          <p:spPr bwMode="auto">
            <a:xfrm>
              <a:off x="515" y="129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31" name="Line 6"/>
            <p:cNvSpPr>
              <a:spLocks noChangeShapeType="1"/>
            </p:cNvSpPr>
            <p:nvPr/>
          </p:nvSpPr>
          <p:spPr bwMode="auto">
            <a:xfrm>
              <a:off x="515" y="133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32" name="Line 7"/>
            <p:cNvSpPr>
              <a:spLocks noChangeShapeType="1"/>
            </p:cNvSpPr>
            <p:nvPr/>
          </p:nvSpPr>
          <p:spPr bwMode="auto">
            <a:xfrm>
              <a:off x="515" y="1382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33" name="Line 8"/>
            <p:cNvSpPr>
              <a:spLocks noChangeShapeType="1"/>
            </p:cNvSpPr>
            <p:nvPr/>
          </p:nvSpPr>
          <p:spPr bwMode="auto">
            <a:xfrm>
              <a:off x="515" y="1429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34" name="Line 9"/>
            <p:cNvSpPr>
              <a:spLocks noChangeShapeType="1"/>
            </p:cNvSpPr>
            <p:nvPr/>
          </p:nvSpPr>
          <p:spPr bwMode="auto">
            <a:xfrm>
              <a:off x="515" y="147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7523" name="Group 10"/>
          <p:cNvGrpSpPr>
            <a:grpSpLocks/>
          </p:cNvGrpSpPr>
          <p:nvPr/>
        </p:nvGrpSpPr>
        <p:grpSpPr bwMode="auto">
          <a:xfrm>
            <a:off x="817563" y="5540375"/>
            <a:ext cx="7227887" cy="508000"/>
            <a:chOff x="515" y="3490"/>
            <a:chExt cx="4553" cy="320"/>
          </a:xfrm>
        </p:grpSpPr>
        <p:sp>
          <p:nvSpPr>
            <p:cNvPr id="107619" name="Line 11"/>
            <p:cNvSpPr>
              <a:spLocks noChangeShapeType="1"/>
            </p:cNvSpPr>
            <p:nvPr/>
          </p:nvSpPr>
          <p:spPr bwMode="auto">
            <a:xfrm>
              <a:off x="515" y="3490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20" name="Line 12"/>
            <p:cNvSpPr>
              <a:spLocks noChangeShapeType="1"/>
            </p:cNvSpPr>
            <p:nvPr/>
          </p:nvSpPr>
          <p:spPr bwMode="auto">
            <a:xfrm>
              <a:off x="515" y="353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21" name="Line 13"/>
            <p:cNvSpPr>
              <a:spLocks noChangeShapeType="1"/>
            </p:cNvSpPr>
            <p:nvPr/>
          </p:nvSpPr>
          <p:spPr bwMode="auto">
            <a:xfrm>
              <a:off x="515" y="357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22" name="Line 14"/>
            <p:cNvSpPr>
              <a:spLocks noChangeShapeType="1"/>
            </p:cNvSpPr>
            <p:nvPr/>
          </p:nvSpPr>
          <p:spPr bwMode="auto">
            <a:xfrm>
              <a:off x="515" y="3624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23" name="Line 15"/>
            <p:cNvSpPr>
              <a:spLocks noChangeShapeType="1"/>
            </p:cNvSpPr>
            <p:nvPr/>
          </p:nvSpPr>
          <p:spPr bwMode="auto">
            <a:xfrm>
              <a:off x="515" y="3670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24" name="Line 16"/>
            <p:cNvSpPr>
              <a:spLocks noChangeShapeType="1"/>
            </p:cNvSpPr>
            <p:nvPr/>
          </p:nvSpPr>
          <p:spPr bwMode="auto">
            <a:xfrm>
              <a:off x="515" y="371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25" name="Line 17"/>
            <p:cNvSpPr>
              <a:spLocks noChangeShapeType="1"/>
            </p:cNvSpPr>
            <p:nvPr/>
          </p:nvSpPr>
          <p:spPr bwMode="auto">
            <a:xfrm>
              <a:off x="515" y="3764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26" name="Line 18"/>
            <p:cNvSpPr>
              <a:spLocks noChangeShapeType="1"/>
            </p:cNvSpPr>
            <p:nvPr/>
          </p:nvSpPr>
          <p:spPr bwMode="auto">
            <a:xfrm>
              <a:off x="515" y="3811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7524" name="Group 19"/>
          <p:cNvGrpSpPr>
            <a:grpSpLocks/>
          </p:cNvGrpSpPr>
          <p:nvPr/>
        </p:nvGrpSpPr>
        <p:grpSpPr bwMode="auto">
          <a:xfrm>
            <a:off x="4314825" y="4376738"/>
            <a:ext cx="482600" cy="1690687"/>
            <a:chOff x="2718" y="2757"/>
            <a:chExt cx="304" cy="1065"/>
          </a:xfrm>
        </p:grpSpPr>
        <p:sp>
          <p:nvSpPr>
            <p:cNvPr id="107603" name="Oval 20"/>
            <p:cNvSpPr>
              <a:spLocks noChangeArrowheads="1"/>
            </p:cNvSpPr>
            <p:nvPr/>
          </p:nvSpPr>
          <p:spPr bwMode="auto">
            <a:xfrm>
              <a:off x="2757" y="3518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604" name="Oval 21"/>
            <p:cNvSpPr>
              <a:spLocks noChangeArrowheads="1"/>
            </p:cNvSpPr>
            <p:nvPr/>
          </p:nvSpPr>
          <p:spPr bwMode="auto">
            <a:xfrm>
              <a:off x="2796" y="3564"/>
              <a:ext cx="30" cy="25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605" name="Oval 22"/>
            <p:cNvSpPr>
              <a:spLocks noChangeArrowheads="1"/>
            </p:cNvSpPr>
            <p:nvPr/>
          </p:nvSpPr>
          <p:spPr bwMode="auto">
            <a:xfrm>
              <a:off x="2835" y="3611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606" name="Oval 23"/>
            <p:cNvSpPr>
              <a:spLocks noChangeArrowheads="1"/>
            </p:cNvSpPr>
            <p:nvPr/>
          </p:nvSpPr>
          <p:spPr bwMode="auto">
            <a:xfrm>
              <a:off x="2874" y="3658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607" name="Oval 24"/>
            <p:cNvSpPr>
              <a:spLocks noChangeArrowheads="1"/>
            </p:cNvSpPr>
            <p:nvPr/>
          </p:nvSpPr>
          <p:spPr bwMode="auto">
            <a:xfrm>
              <a:off x="2913" y="3704"/>
              <a:ext cx="30" cy="25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608" name="Oval 25"/>
            <p:cNvSpPr>
              <a:spLocks noChangeArrowheads="1"/>
            </p:cNvSpPr>
            <p:nvPr/>
          </p:nvSpPr>
          <p:spPr bwMode="auto">
            <a:xfrm>
              <a:off x="2952" y="3751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609" name="Oval 26"/>
            <p:cNvSpPr>
              <a:spLocks noChangeArrowheads="1"/>
            </p:cNvSpPr>
            <p:nvPr/>
          </p:nvSpPr>
          <p:spPr bwMode="auto">
            <a:xfrm>
              <a:off x="2991" y="3798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610" name="Line 27"/>
            <p:cNvSpPr>
              <a:spLocks noChangeShapeType="1"/>
            </p:cNvSpPr>
            <p:nvPr/>
          </p:nvSpPr>
          <p:spPr bwMode="auto">
            <a:xfrm>
              <a:off x="2776" y="2757"/>
              <a:ext cx="0" cy="75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11" name="Line 28"/>
            <p:cNvSpPr>
              <a:spLocks noChangeShapeType="1"/>
            </p:cNvSpPr>
            <p:nvPr/>
          </p:nvSpPr>
          <p:spPr bwMode="auto">
            <a:xfrm>
              <a:off x="2815" y="2757"/>
              <a:ext cx="0" cy="81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12" name="Line 29"/>
            <p:cNvSpPr>
              <a:spLocks noChangeShapeType="1"/>
            </p:cNvSpPr>
            <p:nvPr/>
          </p:nvSpPr>
          <p:spPr bwMode="auto">
            <a:xfrm>
              <a:off x="2854" y="2757"/>
              <a:ext cx="0" cy="88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13" name="Line 30"/>
            <p:cNvSpPr>
              <a:spLocks noChangeShapeType="1"/>
            </p:cNvSpPr>
            <p:nvPr/>
          </p:nvSpPr>
          <p:spPr bwMode="auto">
            <a:xfrm>
              <a:off x="2893" y="2757"/>
              <a:ext cx="0" cy="91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14" name="Line 31"/>
            <p:cNvSpPr>
              <a:spLocks noChangeShapeType="1"/>
            </p:cNvSpPr>
            <p:nvPr/>
          </p:nvSpPr>
          <p:spPr bwMode="auto">
            <a:xfrm>
              <a:off x="2932" y="2757"/>
              <a:ext cx="0" cy="95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15" name="Line 32"/>
            <p:cNvSpPr>
              <a:spLocks noChangeShapeType="1"/>
            </p:cNvSpPr>
            <p:nvPr/>
          </p:nvSpPr>
          <p:spPr bwMode="auto">
            <a:xfrm>
              <a:off x="2971" y="2757"/>
              <a:ext cx="0" cy="98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16" name="Line 33"/>
            <p:cNvSpPr>
              <a:spLocks noChangeShapeType="1"/>
            </p:cNvSpPr>
            <p:nvPr/>
          </p:nvSpPr>
          <p:spPr bwMode="auto">
            <a:xfrm>
              <a:off x="3010" y="2757"/>
              <a:ext cx="0" cy="102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17" name="Line 34"/>
            <p:cNvSpPr>
              <a:spLocks noChangeShapeType="1"/>
            </p:cNvSpPr>
            <p:nvPr/>
          </p:nvSpPr>
          <p:spPr bwMode="auto">
            <a:xfrm>
              <a:off x="2737" y="2757"/>
              <a:ext cx="0" cy="73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18" name="Oval 35"/>
            <p:cNvSpPr>
              <a:spLocks noChangeArrowheads="1"/>
            </p:cNvSpPr>
            <p:nvPr/>
          </p:nvSpPr>
          <p:spPr bwMode="auto">
            <a:xfrm>
              <a:off x="2718" y="3471"/>
              <a:ext cx="37" cy="31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07525" name="AutoShape 36"/>
          <p:cNvSpPr>
            <a:spLocks noChangeArrowheads="1"/>
          </p:cNvSpPr>
          <p:nvPr/>
        </p:nvSpPr>
        <p:spPr bwMode="auto">
          <a:xfrm>
            <a:off x="4076700" y="2905125"/>
            <a:ext cx="1074738" cy="1458913"/>
          </a:xfrm>
          <a:prstGeom prst="roundRect">
            <a:avLst>
              <a:gd name="adj" fmla="val 12495"/>
            </a:avLst>
          </a:prstGeom>
          <a:solidFill>
            <a:srgbClr val="D5928B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7526" name="Rectangle 37"/>
          <p:cNvSpPr>
            <a:spLocks noChangeArrowheads="1"/>
          </p:cNvSpPr>
          <p:nvPr/>
        </p:nvSpPr>
        <p:spPr bwMode="auto">
          <a:xfrm>
            <a:off x="3973513" y="3290888"/>
            <a:ext cx="129857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Mémoire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R A M</a:t>
            </a:r>
          </a:p>
        </p:txBody>
      </p:sp>
      <p:sp>
        <p:nvSpPr>
          <p:cNvPr id="107527" name="Oval 38"/>
          <p:cNvSpPr>
            <a:spLocks noChangeArrowheads="1"/>
          </p:cNvSpPr>
          <p:nvPr/>
        </p:nvSpPr>
        <p:spPr bwMode="auto">
          <a:xfrm>
            <a:off x="1397000" y="6315075"/>
            <a:ext cx="50800" cy="39688"/>
          </a:xfrm>
          <a:prstGeom prst="ellipse">
            <a:avLst/>
          </a:prstGeom>
          <a:solidFill>
            <a:srgbClr val="0000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7528" name="Oval 39"/>
          <p:cNvSpPr>
            <a:spLocks noChangeArrowheads="1"/>
          </p:cNvSpPr>
          <p:nvPr/>
        </p:nvSpPr>
        <p:spPr bwMode="auto">
          <a:xfrm>
            <a:off x="1522413" y="6389688"/>
            <a:ext cx="49212" cy="39687"/>
          </a:xfrm>
          <a:prstGeom prst="ellipse">
            <a:avLst/>
          </a:prstGeom>
          <a:solidFill>
            <a:srgbClr val="0000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7529" name="Line 40"/>
          <p:cNvSpPr>
            <a:spLocks noChangeShapeType="1"/>
          </p:cNvSpPr>
          <p:nvPr/>
        </p:nvSpPr>
        <p:spPr bwMode="auto">
          <a:xfrm>
            <a:off x="827088" y="1557338"/>
            <a:ext cx="7202487" cy="1587"/>
          </a:xfrm>
          <a:prstGeom prst="line">
            <a:avLst/>
          </a:prstGeom>
          <a:noFill/>
          <a:ln w="93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530" name="Line 41"/>
          <p:cNvSpPr>
            <a:spLocks noChangeShapeType="1"/>
          </p:cNvSpPr>
          <p:nvPr/>
        </p:nvSpPr>
        <p:spPr bwMode="auto">
          <a:xfrm>
            <a:off x="823913" y="1681163"/>
            <a:ext cx="7202487" cy="1587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531" name="Line 42"/>
          <p:cNvSpPr>
            <a:spLocks noChangeShapeType="1"/>
          </p:cNvSpPr>
          <p:nvPr/>
        </p:nvSpPr>
        <p:spPr bwMode="auto">
          <a:xfrm>
            <a:off x="3827463" y="1687513"/>
            <a:ext cx="1587" cy="1463675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532" name="Line 43"/>
          <p:cNvSpPr>
            <a:spLocks noChangeShapeType="1"/>
          </p:cNvSpPr>
          <p:nvPr/>
        </p:nvSpPr>
        <p:spPr bwMode="auto">
          <a:xfrm>
            <a:off x="3833813" y="3157538"/>
            <a:ext cx="225425" cy="1587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7533" name="Group 44"/>
          <p:cNvGrpSpPr>
            <a:grpSpLocks/>
          </p:cNvGrpSpPr>
          <p:nvPr/>
        </p:nvGrpSpPr>
        <p:grpSpPr bwMode="auto">
          <a:xfrm>
            <a:off x="3708400" y="1565275"/>
            <a:ext cx="338138" cy="1670050"/>
            <a:chOff x="2336" y="986"/>
            <a:chExt cx="213" cy="1052"/>
          </a:xfrm>
        </p:grpSpPr>
        <p:sp>
          <p:nvSpPr>
            <p:cNvPr id="107600" name="Line 45"/>
            <p:cNvSpPr>
              <a:spLocks noChangeShapeType="1"/>
            </p:cNvSpPr>
            <p:nvPr/>
          </p:nvSpPr>
          <p:spPr bwMode="auto">
            <a:xfrm>
              <a:off x="2352" y="1003"/>
              <a:ext cx="0" cy="1031"/>
            </a:xfrm>
            <a:prstGeom prst="line">
              <a:avLst/>
            </a:prstGeom>
            <a:noFill/>
            <a:ln w="936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01" name="Line 46"/>
            <p:cNvSpPr>
              <a:spLocks noChangeShapeType="1"/>
            </p:cNvSpPr>
            <p:nvPr/>
          </p:nvSpPr>
          <p:spPr bwMode="auto">
            <a:xfrm>
              <a:off x="2356" y="2039"/>
              <a:ext cx="193" cy="0"/>
            </a:xfrm>
            <a:prstGeom prst="line">
              <a:avLst/>
            </a:prstGeom>
            <a:noFill/>
            <a:ln w="936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02" name="Oval 47"/>
            <p:cNvSpPr>
              <a:spLocks noChangeArrowheads="1"/>
            </p:cNvSpPr>
            <p:nvPr/>
          </p:nvSpPr>
          <p:spPr bwMode="auto">
            <a:xfrm>
              <a:off x="2336" y="986"/>
              <a:ext cx="32" cy="24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07534" name="Oval 48"/>
          <p:cNvSpPr>
            <a:spLocks noChangeArrowheads="1"/>
          </p:cNvSpPr>
          <p:nvPr/>
        </p:nvSpPr>
        <p:spPr bwMode="auto">
          <a:xfrm>
            <a:off x="3800475" y="1660525"/>
            <a:ext cx="52388" cy="39688"/>
          </a:xfrm>
          <a:prstGeom prst="ellipse">
            <a:avLst/>
          </a:prstGeom>
          <a:solidFill>
            <a:srgbClr val="0000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107535" name="Group 49"/>
          <p:cNvGrpSpPr>
            <a:grpSpLocks/>
          </p:cNvGrpSpPr>
          <p:nvPr/>
        </p:nvGrpSpPr>
        <p:grpSpPr bwMode="auto">
          <a:xfrm>
            <a:off x="4252913" y="1814513"/>
            <a:ext cx="700087" cy="1065212"/>
            <a:chOff x="2679" y="1143"/>
            <a:chExt cx="441" cy="671"/>
          </a:xfrm>
        </p:grpSpPr>
        <p:sp>
          <p:nvSpPr>
            <p:cNvPr id="107584" name="Line 50"/>
            <p:cNvSpPr>
              <a:spLocks noChangeShapeType="1"/>
            </p:cNvSpPr>
            <p:nvPr/>
          </p:nvSpPr>
          <p:spPr bwMode="auto">
            <a:xfrm>
              <a:off x="2697" y="1156"/>
              <a:ext cx="0" cy="65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85" name="Line 51"/>
            <p:cNvSpPr>
              <a:spLocks noChangeShapeType="1"/>
            </p:cNvSpPr>
            <p:nvPr/>
          </p:nvSpPr>
          <p:spPr bwMode="auto">
            <a:xfrm>
              <a:off x="2756" y="1201"/>
              <a:ext cx="0" cy="61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86" name="Line 52"/>
            <p:cNvSpPr>
              <a:spLocks noChangeShapeType="1"/>
            </p:cNvSpPr>
            <p:nvPr/>
          </p:nvSpPr>
          <p:spPr bwMode="auto">
            <a:xfrm>
              <a:off x="2815" y="1246"/>
              <a:ext cx="0" cy="56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87" name="Line 53"/>
            <p:cNvSpPr>
              <a:spLocks noChangeShapeType="1"/>
            </p:cNvSpPr>
            <p:nvPr/>
          </p:nvSpPr>
          <p:spPr bwMode="auto">
            <a:xfrm>
              <a:off x="2874" y="1292"/>
              <a:ext cx="0" cy="52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88" name="Line 54"/>
            <p:cNvSpPr>
              <a:spLocks noChangeShapeType="1"/>
            </p:cNvSpPr>
            <p:nvPr/>
          </p:nvSpPr>
          <p:spPr bwMode="auto">
            <a:xfrm>
              <a:off x="2932" y="1330"/>
              <a:ext cx="0" cy="4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89" name="Line 55"/>
            <p:cNvSpPr>
              <a:spLocks noChangeShapeType="1"/>
            </p:cNvSpPr>
            <p:nvPr/>
          </p:nvSpPr>
          <p:spPr bwMode="auto">
            <a:xfrm>
              <a:off x="2991" y="1376"/>
              <a:ext cx="0" cy="43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90" name="Line 56"/>
            <p:cNvSpPr>
              <a:spLocks noChangeShapeType="1"/>
            </p:cNvSpPr>
            <p:nvPr/>
          </p:nvSpPr>
          <p:spPr bwMode="auto">
            <a:xfrm>
              <a:off x="3049" y="1421"/>
              <a:ext cx="0" cy="3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91" name="Line 57"/>
            <p:cNvSpPr>
              <a:spLocks noChangeShapeType="1"/>
            </p:cNvSpPr>
            <p:nvPr/>
          </p:nvSpPr>
          <p:spPr bwMode="auto">
            <a:xfrm>
              <a:off x="3108" y="1467"/>
              <a:ext cx="0" cy="3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92" name="Oval 58"/>
            <p:cNvSpPr>
              <a:spLocks noChangeArrowheads="1"/>
            </p:cNvSpPr>
            <p:nvPr/>
          </p:nvSpPr>
          <p:spPr bwMode="auto">
            <a:xfrm>
              <a:off x="2796" y="1227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93" name="Oval 59"/>
            <p:cNvSpPr>
              <a:spLocks noChangeArrowheads="1"/>
            </p:cNvSpPr>
            <p:nvPr/>
          </p:nvSpPr>
          <p:spPr bwMode="auto">
            <a:xfrm>
              <a:off x="2854" y="1272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94" name="Oval 60"/>
            <p:cNvSpPr>
              <a:spLocks noChangeArrowheads="1"/>
            </p:cNvSpPr>
            <p:nvPr/>
          </p:nvSpPr>
          <p:spPr bwMode="auto">
            <a:xfrm>
              <a:off x="2913" y="1318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95" name="Oval 61"/>
            <p:cNvSpPr>
              <a:spLocks noChangeArrowheads="1"/>
            </p:cNvSpPr>
            <p:nvPr/>
          </p:nvSpPr>
          <p:spPr bwMode="auto">
            <a:xfrm>
              <a:off x="2972" y="1363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96" name="Oval 62"/>
            <p:cNvSpPr>
              <a:spLocks noChangeArrowheads="1"/>
            </p:cNvSpPr>
            <p:nvPr/>
          </p:nvSpPr>
          <p:spPr bwMode="auto">
            <a:xfrm>
              <a:off x="3031" y="1409"/>
              <a:ext cx="30" cy="22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97" name="Oval 63"/>
            <p:cNvSpPr>
              <a:spLocks noChangeArrowheads="1"/>
            </p:cNvSpPr>
            <p:nvPr/>
          </p:nvSpPr>
          <p:spPr bwMode="auto">
            <a:xfrm>
              <a:off x="3089" y="1454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98" name="Oval 64"/>
            <p:cNvSpPr>
              <a:spLocks noChangeArrowheads="1"/>
            </p:cNvSpPr>
            <p:nvPr/>
          </p:nvSpPr>
          <p:spPr bwMode="auto">
            <a:xfrm>
              <a:off x="2737" y="1182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99" name="Oval 65"/>
            <p:cNvSpPr>
              <a:spLocks noChangeArrowheads="1"/>
            </p:cNvSpPr>
            <p:nvPr/>
          </p:nvSpPr>
          <p:spPr bwMode="auto">
            <a:xfrm>
              <a:off x="2679" y="1143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07536" name="AutoShape 66"/>
          <p:cNvSpPr>
            <a:spLocks noChangeArrowheads="1"/>
          </p:cNvSpPr>
          <p:nvPr/>
        </p:nvSpPr>
        <p:spPr bwMode="auto">
          <a:xfrm>
            <a:off x="5973763" y="2916238"/>
            <a:ext cx="1074737" cy="1458912"/>
          </a:xfrm>
          <a:prstGeom prst="roundRect">
            <a:avLst>
              <a:gd name="adj" fmla="val 12495"/>
            </a:avLst>
          </a:prstGeom>
          <a:solidFill>
            <a:srgbClr val="00CC99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107537" name="Group 67"/>
          <p:cNvGrpSpPr>
            <a:grpSpLocks/>
          </p:cNvGrpSpPr>
          <p:nvPr/>
        </p:nvGrpSpPr>
        <p:grpSpPr bwMode="auto">
          <a:xfrm>
            <a:off x="6113463" y="1830388"/>
            <a:ext cx="700087" cy="1065212"/>
            <a:chOff x="3851" y="1153"/>
            <a:chExt cx="441" cy="671"/>
          </a:xfrm>
        </p:grpSpPr>
        <p:sp>
          <p:nvSpPr>
            <p:cNvPr id="107568" name="Line 68"/>
            <p:cNvSpPr>
              <a:spLocks noChangeShapeType="1"/>
            </p:cNvSpPr>
            <p:nvPr/>
          </p:nvSpPr>
          <p:spPr bwMode="auto">
            <a:xfrm>
              <a:off x="3870" y="1166"/>
              <a:ext cx="0" cy="65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69" name="Line 69"/>
            <p:cNvSpPr>
              <a:spLocks noChangeShapeType="1"/>
            </p:cNvSpPr>
            <p:nvPr/>
          </p:nvSpPr>
          <p:spPr bwMode="auto">
            <a:xfrm>
              <a:off x="3929" y="1211"/>
              <a:ext cx="0" cy="61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70" name="Line 70"/>
            <p:cNvSpPr>
              <a:spLocks noChangeShapeType="1"/>
            </p:cNvSpPr>
            <p:nvPr/>
          </p:nvSpPr>
          <p:spPr bwMode="auto">
            <a:xfrm>
              <a:off x="3988" y="1256"/>
              <a:ext cx="0" cy="56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71" name="Line 71"/>
            <p:cNvSpPr>
              <a:spLocks noChangeShapeType="1"/>
            </p:cNvSpPr>
            <p:nvPr/>
          </p:nvSpPr>
          <p:spPr bwMode="auto">
            <a:xfrm>
              <a:off x="4046" y="1302"/>
              <a:ext cx="0" cy="52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72" name="Line 72"/>
            <p:cNvSpPr>
              <a:spLocks noChangeShapeType="1"/>
            </p:cNvSpPr>
            <p:nvPr/>
          </p:nvSpPr>
          <p:spPr bwMode="auto">
            <a:xfrm>
              <a:off x="4105" y="1340"/>
              <a:ext cx="0" cy="4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73" name="Line 73"/>
            <p:cNvSpPr>
              <a:spLocks noChangeShapeType="1"/>
            </p:cNvSpPr>
            <p:nvPr/>
          </p:nvSpPr>
          <p:spPr bwMode="auto">
            <a:xfrm>
              <a:off x="4164" y="1386"/>
              <a:ext cx="0" cy="43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74" name="Line 74"/>
            <p:cNvSpPr>
              <a:spLocks noChangeShapeType="1"/>
            </p:cNvSpPr>
            <p:nvPr/>
          </p:nvSpPr>
          <p:spPr bwMode="auto">
            <a:xfrm>
              <a:off x="4222" y="1431"/>
              <a:ext cx="0" cy="3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75" name="Line 75"/>
            <p:cNvSpPr>
              <a:spLocks noChangeShapeType="1"/>
            </p:cNvSpPr>
            <p:nvPr/>
          </p:nvSpPr>
          <p:spPr bwMode="auto">
            <a:xfrm>
              <a:off x="4281" y="1477"/>
              <a:ext cx="0" cy="3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76" name="Oval 76"/>
            <p:cNvSpPr>
              <a:spLocks noChangeArrowheads="1"/>
            </p:cNvSpPr>
            <p:nvPr/>
          </p:nvSpPr>
          <p:spPr bwMode="auto">
            <a:xfrm>
              <a:off x="3968" y="1237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77" name="Oval 77"/>
            <p:cNvSpPr>
              <a:spLocks noChangeArrowheads="1"/>
            </p:cNvSpPr>
            <p:nvPr/>
          </p:nvSpPr>
          <p:spPr bwMode="auto">
            <a:xfrm>
              <a:off x="4027" y="1282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78" name="Oval 78"/>
            <p:cNvSpPr>
              <a:spLocks noChangeArrowheads="1"/>
            </p:cNvSpPr>
            <p:nvPr/>
          </p:nvSpPr>
          <p:spPr bwMode="auto">
            <a:xfrm>
              <a:off x="4085" y="1328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79" name="Oval 79"/>
            <p:cNvSpPr>
              <a:spLocks noChangeArrowheads="1"/>
            </p:cNvSpPr>
            <p:nvPr/>
          </p:nvSpPr>
          <p:spPr bwMode="auto">
            <a:xfrm>
              <a:off x="4144" y="1373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80" name="Oval 80"/>
            <p:cNvSpPr>
              <a:spLocks noChangeArrowheads="1"/>
            </p:cNvSpPr>
            <p:nvPr/>
          </p:nvSpPr>
          <p:spPr bwMode="auto">
            <a:xfrm>
              <a:off x="4202" y="1419"/>
              <a:ext cx="31" cy="22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81" name="Oval 81"/>
            <p:cNvSpPr>
              <a:spLocks noChangeArrowheads="1"/>
            </p:cNvSpPr>
            <p:nvPr/>
          </p:nvSpPr>
          <p:spPr bwMode="auto">
            <a:xfrm>
              <a:off x="4261" y="1464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82" name="Oval 82"/>
            <p:cNvSpPr>
              <a:spLocks noChangeArrowheads="1"/>
            </p:cNvSpPr>
            <p:nvPr/>
          </p:nvSpPr>
          <p:spPr bwMode="auto">
            <a:xfrm>
              <a:off x="3910" y="1192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83" name="Oval 83"/>
            <p:cNvSpPr>
              <a:spLocks noChangeArrowheads="1"/>
            </p:cNvSpPr>
            <p:nvPr/>
          </p:nvSpPr>
          <p:spPr bwMode="auto">
            <a:xfrm>
              <a:off x="3851" y="1153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07538" name="Line 84"/>
          <p:cNvSpPr>
            <a:spLocks noChangeShapeType="1"/>
          </p:cNvSpPr>
          <p:nvPr/>
        </p:nvSpPr>
        <p:spPr bwMode="auto">
          <a:xfrm>
            <a:off x="5715000" y="3124200"/>
            <a:ext cx="228600" cy="1588"/>
          </a:xfrm>
          <a:prstGeom prst="line">
            <a:avLst/>
          </a:prstGeom>
          <a:noFill/>
          <a:ln w="5724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539" name="Rectangle 85"/>
          <p:cNvSpPr>
            <a:spLocks noChangeArrowheads="1"/>
          </p:cNvSpPr>
          <p:nvPr/>
        </p:nvSpPr>
        <p:spPr bwMode="auto">
          <a:xfrm>
            <a:off x="5907088" y="3116263"/>
            <a:ext cx="11811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Unité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d'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échange</a:t>
            </a:r>
          </a:p>
        </p:txBody>
      </p:sp>
      <p:grpSp>
        <p:nvGrpSpPr>
          <p:cNvPr id="107540" name="Group 86"/>
          <p:cNvGrpSpPr>
            <a:grpSpLocks/>
          </p:cNvGrpSpPr>
          <p:nvPr/>
        </p:nvGrpSpPr>
        <p:grpSpPr bwMode="auto">
          <a:xfrm>
            <a:off x="7065963" y="3221038"/>
            <a:ext cx="1119187" cy="1063625"/>
            <a:chOff x="4451" y="2029"/>
            <a:chExt cx="705" cy="670"/>
          </a:xfrm>
        </p:grpSpPr>
        <p:pic>
          <p:nvPicPr>
            <p:cNvPr id="107565" name="Picture 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2292"/>
              <a:ext cx="57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7566" name="Line 88"/>
            <p:cNvSpPr>
              <a:spLocks noChangeShapeType="1"/>
            </p:cNvSpPr>
            <p:nvPr/>
          </p:nvSpPr>
          <p:spPr bwMode="auto">
            <a:xfrm>
              <a:off x="4451" y="2029"/>
              <a:ext cx="502" cy="0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67" name="Line 89"/>
            <p:cNvSpPr>
              <a:spLocks noChangeShapeType="1"/>
            </p:cNvSpPr>
            <p:nvPr/>
          </p:nvSpPr>
          <p:spPr bwMode="auto">
            <a:xfrm>
              <a:off x="4961" y="2037"/>
              <a:ext cx="0" cy="254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7541" name="Group 90"/>
          <p:cNvGrpSpPr>
            <a:grpSpLocks/>
          </p:cNvGrpSpPr>
          <p:nvPr/>
        </p:nvGrpSpPr>
        <p:grpSpPr bwMode="auto">
          <a:xfrm>
            <a:off x="6227763" y="4394200"/>
            <a:ext cx="581025" cy="1689100"/>
            <a:chOff x="3923" y="2768"/>
            <a:chExt cx="366" cy="1064"/>
          </a:xfrm>
        </p:grpSpPr>
        <p:sp>
          <p:nvSpPr>
            <p:cNvPr id="107557" name="Oval 91"/>
            <p:cNvSpPr>
              <a:spLocks noChangeArrowheads="1"/>
            </p:cNvSpPr>
            <p:nvPr/>
          </p:nvSpPr>
          <p:spPr bwMode="auto">
            <a:xfrm>
              <a:off x="4247" y="3788"/>
              <a:ext cx="42" cy="44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58" name="Line 92"/>
            <p:cNvSpPr>
              <a:spLocks noChangeShapeType="1"/>
            </p:cNvSpPr>
            <p:nvPr/>
          </p:nvSpPr>
          <p:spPr bwMode="auto">
            <a:xfrm>
              <a:off x="3955" y="2768"/>
              <a:ext cx="0" cy="893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59" name="Line 93"/>
            <p:cNvSpPr>
              <a:spLocks noChangeShapeType="1"/>
            </p:cNvSpPr>
            <p:nvPr/>
          </p:nvSpPr>
          <p:spPr bwMode="auto">
            <a:xfrm>
              <a:off x="4062" y="2778"/>
              <a:ext cx="0" cy="923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60" name="Line 94"/>
            <p:cNvSpPr>
              <a:spLocks noChangeShapeType="1"/>
            </p:cNvSpPr>
            <p:nvPr/>
          </p:nvSpPr>
          <p:spPr bwMode="auto">
            <a:xfrm>
              <a:off x="4161" y="2778"/>
              <a:ext cx="0" cy="973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61" name="Line 95"/>
            <p:cNvSpPr>
              <a:spLocks noChangeShapeType="1"/>
            </p:cNvSpPr>
            <p:nvPr/>
          </p:nvSpPr>
          <p:spPr bwMode="auto">
            <a:xfrm>
              <a:off x="4268" y="2778"/>
              <a:ext cx="0" cy="1014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62" name="Oval 96"/>
            <p:cNvSpPr>
              <a:spLocks noChangeArrowheads="1"/>
            </p:cNvSpPr>
            <p:nvPr/>
          </p:nvSpPr>
          <p:spPr bwMode="auto">
            <a:xfrm>
              <a:off x="4129" y="3738"/>
              <a:ext cx="42" cy="4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63" name="Oval 97"/>
            <p:cNvSpPr>
              <a:spLocks noChangeArrowheads="1"/>
            </p:cNvSpPr>
            <p:nvPr/>
          </p:nvSpPr>
          <p:spPr bwMode="auto">
            <a:xfrm>
              <a:off x="4031" y="3688"/>
              <a:ext cx="43" cy="4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07564" name="Oval 98"/>
            <p:cNvSpPr>
              <a:spLocks noChangeArrowheads="1"/>
            </p:cNvSpPr>
            <p:nvPr/>
          </p:nvSpPr>
          <p:spPr bwMode="auto">
            <a:xfrm>
              <a:off x="3923" y="3648"/>
              <a:ext cx="43" cy="4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07542" name="Rectangle 99"/>
          <p:cNvSpPr>
            <a:spLocks noChangeArrowheads="1"/>
          </p:cNvSpPr>
          <p:nvPr/>
        </p:nvSpPr>
        <p:spPr bwMode="auto">
          <a:xfrm>
            <a:off x="7943850" y="685800"/>
            <a:ext cx="119538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81D58"/>
                </a:solidFill>
              </a:rPr>
              <a:t>Bus 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81D58"/>
                </a:solidFill>
              </a:rPr>
              <a:t>de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81D58"/>
                </a:solidFill>
              </a:rPr>
              <a:t> commandes</a:t>
            </a:r>
          </a:p>
        </p:txBody>
      </p:sp>
      <p:sp>
        <p:nvSpPr>
          <p:cNvPr id="107543" name="Rectangle 100"/>
          <p:cNvSpPr>
            <a:spLocks noChangeArrowheads="1"/>
          </p:cNvSpPr>
          <p:nvPr/>
        </p:nvSpPr>
        <p:spPr bwMode="auto">
          <a:xfrm>
            <a:off x="8126413" y="1708150"/>
            <a:ext cx="101758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Bus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de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données</a:t>
            </a:r>
          </a:p>
        </p:txBody>
      </p:sp>
      <p:sp>
        <p:nvSpPr>
          <p:cNvPr id="107544" name="Rectangle 101"/>
          <p:cNvSpPr>
            <a:spLocks noChangeArrowheads="1"/>
          </p:cNvSpPr>
          <p:nvPr/>
        </p:nvSpPr>
        <p:spPr bwMode="auto">
          <a:xfrm>
            <a:off x="8069263" y="5473700"/>
            <a:ext cx="11033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Bus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d'adresse</a:t>
            </a:r>
          </a:p>
        </p:txBody>
      </p:sp>
      <p:sp>
        <p:nvSpPr>
          <p:cNvPr id="107545" name="Text Box 102"/>
          <p:cNvSpPr txBox="1">
            <a:spLocks noChangeArrowheads="1"/>
          </p:cNvSpPr>
          <p:nvPr/>
        </p:nvSpPr>
        <p:spPr bwMode="auto">
          <a:xfrm>
            <a:off x="531813" y="1219200"/>
            <a:ext cx="1684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FF3300"/>
                </a:solidFill>
              </a:rPr>
              <a:t>Lecture/Ecriture</a:t>
            </a:r>
          </a:p>
        </p:txBody>
      </p:sp>
      <p:sp>
        <p:nvSpPr>
          <p:cNvPr id="107546" name="Line 103"/>
          <p:cNvSpPr>
            <a:spLocks noChangeShapeType="1"/>
          </p:cNvSpPr>
          <p:nvPr/>
        </p:nvSpPr>
        <p:spPr bwMode="auto">
          <a:xfrm>
            <a:off x="838200" y="1219200"/>
            <a:ext cx="7162800" cy="1588"/>
          </a:xfrm>
          <a:prstGeom prst="line">
            <a:avLst/>
          </a:prstGeom>
          <a:noFill/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547" name="Line 104"/>
          <p:cNvSpPr>
            <a:spLocks noChangeShapeType="1"/>
          </p:cNvSpPr>
          <p:nvPr/>
        </p:nvSpPr>
        <p:spPr bwMode="auto">
          <a:xfrm>
            <a:off x="838200" y="1143000"/>
            <a:ext cx="7162800" cy="1588"/>
          </a:xfrm>
          <a:prstGeom prst="line">
            <a:avLst/>
          </a:prstGeom>
          <a:noFill/>
          <a:ln w="381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548" name="Text Box 105"/>
          <p:cNvSpPr txBox="1">
            <a:spLocks noChangeArrowheads="1"/>
          </p:cNvSpPr>
          <p:nvPr/>
        </p:nvSpPr>
        <p:spPr bwMode="auto">
          <a:xfrm>
            <a:off x="611188" y="762000"/>
            <a:ext cx="7159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in/out</a:t>
            </a:r>
          </a:p>
        </p:txBody>
      </p:sp>
      <p:sp>
        <p:nvSpPr>
          <p:cNvPr id="107549" name="Line 106"/>
          <p:cNvSpPr>
            <a:spLocks noChangeShapeType="1"/>
          </p:cNvSpPr>
          <p:nvPr/>
        </p:nvSpPr>
        <p:spPr bwMode="auto">
          <a:xfrm>
            <a:off x="5562600" y="1219200"/>
            <a:ext cx="1588" cy="2057400"/>
          </a:xfrm>
          <a:prstGeom prst="line">
            <a:avLst/>
          </a:prstGeom>
          <a:noFill/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550" name="Line 107"/>
          <p:cNvSpPr>
            <a:spLocks noChangeShapeType="1"/>
          </p:cNvSpPr>
          <p:nvPr/>
        </p:nvSpPr>
        <p:spPr bwMode="auto">
          <a:xfrm>
            <a:off x="5715000" y="1143000"/>
            <a:ext cx="1588" cy="1998663"/>
          </a:xfrm>
          <a:prstGeom prst="line">
            <a:avLst/>
          </a:prstGeom>
          <a:noFill/>
          <a:ln w="381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551" name="Line 108"/>
          <p:cNvSpPr>
            <a:spLocks noChangeShapeType="1"/>
          </p:cNvSpPr>
          <p:nvPr/>
        </p:nvSpPr>
        <p:spPr bwMode="auto">
          <a:xfrm>
            <a:off x="5562600" y="3276600"/>
            <a:ext cx="381000" cy="1588"/>
          </a:xfrm>
          <a:prstGeom prst="line">
            <a:avLst/>
          </a:prstGeom>
          <a:noFill/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552" name="Rectangle 109"/>
          <p:cNvSpPr>
            <a:spLocks noChangeArrowheads="1"/>
          </p:cNvSpPr>
          <p:nvPr/>
        </p:nvSpPr>
        <p:spPr bwMode="auto">
          <a:xfrm>
            <a:off x="687388" y="3025775"/>
            <a:ext cx="17907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F3300"/>
              </a:buClr>
              <a:buFont typeface="Times New Roman" panose="02020603050405020304" pitchFamily="18" charset="0"/>
              <a:buChar char="•"/>
            </a:pPr>
            <a:r>
              <a:rPr lang="fr-FR" altLang="fr-FR">
                <a:solidFill>
                  <a:srgbClr val="FF3300"/>
                </a:solidFill>
              </a:rPr>
              <a:t> IN</a:t>
            </a:r>
            <a:r>
              <a:rPr lang="fr-FR" altLang="fr-FR">
                <a:solidFill>
                  <a:srgbClr val="000000"/>
                </a:solidFill>
              </a:rPr>
              <a:t> D R1 60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7553" name="Rectangle 110"/>
          <p:cNvSpPr>
            <a:spLocks noChangeArrowheads="1"/>
          </p:cNvSpPr>
          <p:nvPr/>
        </p:nvSpPr>
        <p:spPr bwMode="auto">
          <a:xfrm>
            <a:off x="2197100" y="5516563"/>
            <a:ext cx="4857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8788-4B0C-484B-9BF7-E819E82CC132}" type="slidenum">
              <a:rPr lang="fr-FR" altLang="fr-FR"/>
              <a:pPr/>
              <a:t>40</a:t>
            </a:fld>
            <a:endParaRPr lang="fr-FR" altLang="fr-FR"/>
          </a:p>
        </p:txBody>
      </p:sp>
      <p:sp>
        <p:nvSpPr>
          <p:cNvPr id="107556" name="Text Box 1"/>
          <p:cNvSpPr txBox="1">
            <a:spLocks noChangeArrowheads="1"/>
          </p:cNvSpPr>
          <p:nvPr/>
        </p:nvSpPr>
        <p:spPr bwMode="auto">
          <a:xfrm>
            <a:off x="168275" y="104775"/>
            <a:ext cx="8913813" cy="6572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L’unité d ’échange : adressage dans un espace séparé</a:t>
            </a:r>
          </a:p>
        </p:txBody>
      </p:sp>
    </p:spTree>
    <p:extLst>
      <p:ext uri="{BB962C8B-B14F-4D97-AF65-F5344CB8AC3E}">
        <p14:creationId xmlns:p14="http://schemas.microsoft.com/office/powerpoint/2010/main" val="4058165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96850" y="1558925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t>Des instructions spécifiques d’entrée-sorties in/out adressent les unités d’échanges.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5003800" y="1579563"/>
          <a:ext cx="3811588" cy="2568616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906588"/>
                <a:gridCol w="1905000"/>
              </a:tblGrid>
              <a:tr h="40963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D R1 X</a:t>
                      </a:r>
                    </a:p>
                  </a:txBody>
                  <a:tcPr marL="90000" marR="90000" marT="64437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 D R1 X</a:t>
                      </a:r>
                    </a:p>
                  </a:txBody>
                  <a:tcPr marL="90000" marR="90000" marT="64437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942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 contenu du registre d’UE d’adresse X est placé dans le registre R1 du processeur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4437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 contenu du registre R1 du processeur est placé dans le registre d’UE d’adresse X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4437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E30A-E2FF-4295-9358-30795C3BD232}" type="slidenum">
              <a:rPr lang="fr-FR" altLang="fr-FR"/>
              <a:pPr/>
              <a:t>41</a:t>
            </a:fld>
            <a:endParaRPr lang="fr-FR" altLang="fr-FR"/>
          </a:p>
        </p:txBody>
      </p:sp>
      <p:sp>
        <p:nvSpPr>
          <p:cNvPr id="108560" name="Text Box 1"/>
          <p:cNvSpPr txBox="1">
            <a:spLocks noChangeArrowheads="1"/>
          </p:cNvSpPr>
          <p:nvPr/>
        </p:nvSpPr>
        <p:spPr bwMode="auto">
          <a:xfrm>
            <a:off x="168275" y="104775"/>
            <a:ext cx="8913813" cy="6572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L’unité d ’échange : adressage dans un espace séparé</a:t>
            </a:r>
          </a:p>
        </p:txBody>
      </p:sp>
    </p:spTree>
    <p:extLst>
      <p:ext uri="{BB962C8B-B14F-4D97-AF65-F5344CB8AC3E}">
        <p14:creationId xmlns:p14="http://schemas.microsoft.com/office/powerpoint/2010/main" val="3315539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716463" y="1628775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LOAD D R1 102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le mot mémoire d’adresse 102 est chargé dans le registre R1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LOAD D R1 203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Le  registre d ’une unité d ’échange d’adresse 203 est chargé dans R1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Font typeface="Wingdings" panose="05000000000000000000" pitchFamily="2" charset="2"/>
              <a:buChar char=""/>
            </a:pPr>
            <a:r>
              <a:rPr lang="fr-FR" altLang="fr-FR" sz="2000">
                <a:solidFill>
                  <a:srgbClr val="FF3300"/>
                </a:solidFill>
                <a:latin typeface="Arial" panose="020B0604020202020204" pitchFamily="34" charset="0"/>
              </a:rPr>
              <a:t>c ’est l ’adresse utilisée qui détermine l ’espace adressé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588" y="27432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588" y="32004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101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588" y="42672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588" y="48768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201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588" y="57150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79413" y="1143000"/>
            <a:ext cx="3495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espace d ’adressage unique</a:t>
            </a: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609600" y="4724400"/>
            <a:ext cx="2743200" cy="1588"/>
          </a:xfrm>
          <a:prstGeom prst="line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30188" y="1752600"/>
            <a:ext cx="333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1588" y="42672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684213" y="5105400"/>
            <a:ext cx="24368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Registres des</a:t>
            </a:r>
          </a:p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unités d ’échanges</a:t>
            </a: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609600" y="4724400"/>
            <a:ext cx="2743200" cy="1371600"/>
          </a:xfrm>
          <a:prstGeom prst="rect">
            <a:avLst/>
          </a:prstGeom>
          <a:noFill/>
          <a:ln w="28575" cap="sq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611188" y="1844675"/>
            <a:ext cx="2736850" cy="2879725"/>
          </a:xfrm>
          <a:prstGeom prst="rect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3494088" y="2781300"/>
            <a:ext cx="1004887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Espace</a:t>
            </a:r>
          </a:p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Adresses</a:t>
            </a:r>
          </a:p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mémoire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3492500" y="4941888"/>
            <a:ext cx="15414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Espace</a:t>
            </a:r>
          </a:p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Adresses</a:t>
            </a:r>
          </a:p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Entrées-sorties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973138" y="2924175"/>
            <a:ext cx="2084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Mots mémoires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07B4-AC0F-47EC-BAA7-36361DDC05E6}" type="slidenum">
              <a:rPr lang="fr-FR" altLang="fr-FR"/>
              <a:pPr/>
              <a:t>42</a:t>
            </a:fld>
            <a:endParaRPr lang="fr-FR" altLang="fr-FR"/>
          </a:p>
        </p:txBody>
      </p:sp>
      <p:sp>
        <p:nvSpPr>
          <p:cNvPr id="109588" name="Text Box 1"/>
          <p:cNvSpPr txBox="1">
            <a:spLocks noChangeArrowheads="1"/>
          </p:cNvSpPr>
          <p:nvPr/>
        </p:nvSpPr>
        <p:spPr bwMode="auto">
          <a:xfrm>
            <a:off x="188913" y="260350"/>
            <a:ext cx="8913812" cy="6572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L’unité d ’échange : adressage dans un espace unique</a:t>
            </a:r>
          </a:p>
        </p:txBody>
      </p:sp>
    </p:spTree>
    <p:extLst>
      <p:ext uri="{BB962C8B-B14F-4D97-AF65-F5344CB8AC3E}">
        <p14:creationId xmlns:p14="http://schemas.microsoft.com/office/powerpoint/2010/main" val="1419075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1"/>
          <p:cNvGrpSpPr>
            <a:grpSpLocks/>
          </p:cNvGrpSpPr>
          <p:nvPr/>
        </p:nvGrpSpPr>
        <p:grpSpPr bwMode="auto">
          <a:xfrm>
            <a:off x="817563" y="1833563"/>
            <a:ext cx="7258050" cy="508000"/>
            <a:chOff x="515" y="1155"/>
            <a:chExt cx="4572" cy="320"/>
          </a:xfrm>
        </p:grpSpPr>
        <p:sp>
          <p:nvSpPr>
            <p:cNvPr id="110697" name="Line 2"/>
            <p:cNvSpPr>
              <a:spLocks noChangeShapeType="1"/>
            </p:cNvSpPr>
            <p:nvPr/>
          </p:nvSpPr>
          <p:spPr bwMode="auto">
            <a:xfrm>
              <a:off x="515" y="1155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98" name="Line 3"/>
            <p:cNvSpPr>
              <a:spLocks noChangeShapeType="1"/>
            </p:cNvSpPr>
            <p:nvPr/>
          </p:nvSpPr>
          <p:spPr bwMode="auto">
            <a:xfrm>
              <a:off x="515" y="1202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99" name="Line 4"/>
            <p:cNvSpPr>
              <a:spLocks noChangeShapeType="1"/>
            </p:cNvSpPr>
            <p:nvPr/>
          </p:nvSpPr>
          <p:spPr bwMode="auto">
            <a:xfrm>
              <a:off x="515" y="1249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700" name="Line 5"/>
            <p:cNvSpPr>
              <a:spLocks noChangeShapeType="1"/>
            </p:cNvSpPr>
            <p:nvPr/>
          </p:nvSpPr>
          <p:spPr bwMode="auto">
            <a:xfrm>
              <a:off x="515" y="129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701" name="Line 6"/>
            <p:cNvSpPr>
              <a:spLocks noChangeShapeType="1"/>
            </p:cNvSpPr>
            <p:nvPr/>
          </p:nvSpPr>
          <p:spPr bwMode="auto">
            <a:xfrm>
              <a:off x="515" y="133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702" name="Line 7"/>
            <p:cNvSpPr>
              <a:spLocks noChangeShapeType="1"/>
            </p:cNvSpPr>
            <p:nvPr/>
          </p:nvSpPr>
          <p:spPr bwMode="auto">
            <a:xfrm>
              <a:off x="515" y="1382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703" name="Line 8"/>
            <p:cNvSpPr>
              <a:spLocks noChangeShapeType="1"/>
            </p:cNvSpPr>
            <p:nvPr/>
          </p:nvSpPr>
          <p:spPr bwMode="auto">
            <a:xfrm>
              <a:off x="515" y="1429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704" name="Line 9"/>
            <p:cNvSpPr>
              <a:spLocks noChangeShapeType="1"/>
            </p:cNvSpPr>
            <p:nvPr/>
          </p:nvSpPr>
          <p:spPr bwMode="auto">
            <a:xfrm>
              <a:off x="515" y="147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0595" name="Group 10"/>
          <p:cNvGrpSpPr>
            <a:grpSpLocks/>
          </p:cNvGrpSpPr>
          <p:nvPr/>
        </p:nvGrpSpPr>
        <p:grpSpPr bwMode="auto">
          <a:xfrm>
            <a:off x="817563" y="5540375"/>
            <a:ext cx="7227887" cy="508000"/>
            <a:chOff x="515" y="3490"/>
            <a:chExt cx="4553" cy="320"/>
          </a:xfrm>
        </p:grpSpPr>
        <p:sp>
          <p:nvSpPr>
            <p:cNvPr id="110689" name="Line 11"/>
            <p:cNvSpPr>
              <a:spLocks noChangeShapeType="1"/>
            </p:cNvSpPr>
            <p:nvPr/>
          </p:nvSpPr>
          <p:spPr bwMode="auto">
            <a:xfrm>
              <a:off x="515" y="3490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90" name="Line 12"/>
            <p:cNvSpPr>
              <a:spLocks noChangeShapeType="1"/>
            </p:cNvSpPr>
            <p:nvPr/>
          </p:nvSpPr>
          <p:spPr bwMode="auto">
            <a:xfrm>
              <a:off x="515" y="353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91" name="Line 13"/>
            <p:cNvSpPr>
              <a:spLocks noChangeShapeType="1"/>
            </p:cNvSpPr>
            <p:nvPr/>
          </p:nvSpPr>
          <p:spPr bwMode="auto">
            <a:xfrm>
              <a:off x="515" y="357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92" name="Line 14"/>
            <p:cNvSpPr>
              <a:spLocks noChangeShapeType="1"/>
            </p:cNvSpPr>
            <p:nvPr/>
          </p:nvSpPr>
          <p:spPr bwMode="auto">
            <a:xfrm>
              <a:off x="515" y="3624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93" name="Line 15"/>
            <p:cNvSpPr>
              <a:spLocks noChangeShapeType="1"/>
            </p:cNvSpPr>
            <p:nvPr/>
          </p:nvSpPr>
          <p:spPr bwMode="auto">
            <a:xfrm>
              <a:off x="515" y="3670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94" name="Line 16"/>
            <p:cNvSpPr>
              <a:spLocks noChangeShapeType="1"/>
            </p:cNvSpPr>
            <p:nvPr/>
          </p:nvSpPr>
          <p:spPr bwMode="auto">
            <a:xfrm>
              <a:off x="515" y="371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95" name="Line 17"/>
            <p:cNvSpPr>
              <a:spLocks noChangeShapeType="1"/>
            </p:cNvSpPr>
            <p:nvPr/>
          </p:nvSpPr>
          <p:spPr bwMode="auto">
            <a:xfrm>
              <a:off x="515" y="3764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96" name="Line 18"/>
            <p:cNvSpPr>
              <a:spLocks noChangeShapeType="1"/>
            </p:cNvSpPr>
            <p:nvPr/>
          </p:nvSpPr>
          <p:spPr bwMode="auto">
            <a:xfrm>
              <a:off x="515" y="3811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0596" name="Group 19"/>
          <p:cNvGrpSpPr>
            <a:grpSpLocks/>
          </p:cNvGrpSpPr>
          <p:nvPr/>
        </p:nvGrpSpPr>
        <p:grpSpPr bwMode="auto">
          <a:xfrm>
            <a:off x="4314825" y="4376738"/>
            <a:ext cx="482600" cy="1690687"/>
            <a:chOff x="2718" y="2757"/>
            <a:chExt cx="304" cy="1065"/>
          </a:xfrm>
        </p:grpSpPr>
        <p:sp>
          <p:nvSpPr>
            <p:cNvPr id="110673" name="Oval 20"/>
            <p:cNvSpPr>
              <a:spLocks noChangeArrowheads="1"/>
            </p:cNvSpPr>
            <p:nvPr/>
          </p:nvSpPr>
          <p:spPr bwMode="auto">
            <a:xfrm>
              <a:off x="2757" y="3518"/>
              <a:ext cx="31" cy="24"/>
            </a:xfrm>
            <a:prstGeom prst="ellipse">
              <a:avLst/>
            </a:prstGeom>
            <a:solidFill>
              <a:srgbClr val="000000"/>
            </a:solidFill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74" name="Oval 21"/>
            <p:cNvSpPr>
              <a:spLocks noChangeArrowheads="1"/>
            </p:cNvSpPr>
            <p:nvPr/>
          </p:nvSpPr>
          <p:spPr bwMode="auto">
            <a:xfrm>
              <a:off x="2796" y="3564"/>
              <a:ext cx="30" cy="25"/>
            </a:xfrm>
            <a:prstGeom prst="ellipse">
              <a:avLst/>
            </a:prstGeom>
            <a:solidFill>
              <a:srgbClr val="000000"/>
            </a:solidFill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75" name="Oval 22"/>
            <p:cNvSpPr>
              <a:spLocks noChangeArrowheads="1"/>
            </p:cNvSpPr>
            <p:nvPr/>
          </p:nvSpPr>
          <p:spPr bwMode="auto">
            <a:xfrm>
              <a:off x="2835" y="3611"/>
              <a:ext cx="30" cy="24"/>
            </a:xfrm>
            <a:prstGeom prst="ellipse">
              <a:avLst/>
            </a:prstGeom>
            <a:solidFill>
              <a:srgbClr val="000000"/>
            </a:solidFill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76" name="Oval 23"/>
            <p:cNvSpPr>
              <a:spLocks noChangeArrowheads="1"/>
            </p:cNvSpPr>
            <p:nvPr/>
          </p:nvSpPr>
          <p:spPr bwMode="auto">
            <a:xfrm>
              <a:off x="2874" y="3658"/>
              <a:ext cx="31" cy="24"/>
            </a:xfrm>
            <a:prstGeom prst="ellipse">
              <a:avLst/>
            </a:prstGeom>
            <a:solidFill>
              <a:srgbClr val="000000"/>
            </a:solidFill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77" name="Oval 24"/>
            <p:cNvSpPr>
              <a:spLocks noChangeArrowheads="1"/>
            </p:cNvSpPr>
            <p:nvPr/>
          </p:nvSpPr>
          <p:spPr bwMode="auto">
            <a:xfrm>
              <a:off x="2913" y="3704"/>
              <a:ext cx="30" cy="25"/>
            </a:xfrm>
            <a:prstGeom prst="ellipse">
              <a:avLst/>
            </a:prstGeom>
            <a:solidFill>
              <a:srgbClr val="000000"/>
            </a:solidFill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78" name="Oval 25"/>
            <p:cNvSpPr>
              <a:spLocks noChangeArrowheads="1"/>
            </p:cNvSpPr>
            <p:nvPr/>
          </p:nvSpPr>
          <p:spPr bwMode="auto">
            <a:xfrm>
              <a:off x="2952" y="3751"/>
              <a:ext cx="30" cy="24"/>
            </a:xfrm>
            <a:prstGeom prst="ellipse">
              <a:avLst/>
            </a:prstGeom>
            <a:solidFill>
              <a:srgbClr val="000000"/>
            </a:solidFill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79" name="Oval 26"/>
            <p:cNvSpPr>
              <a:spLocks noChangeArrowheads="1"/>
            </p:cNvSpPr>
            <p:nvPr/>
          </p:nvSpPr>
          <p:spPr bwMode="auto">
            <a:xfrm>
              <a:off x="2991" y="3798"/>
              <a:ext cx="31" cy="24"/>
            </a:xfrm>
            <a:prstGeom prst="ellipse">
              <a:avLst/>
            </a:prstGeom>
            <a:solidFill>
              <a:srgbClr val="000000"/>
            </a:solidFill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80" name="Line 27"/>
            <p:cNvSpPr>
              <a:spLocks noChangeShapeType="1"/>
            </p:cNvSpPr>
            <p:nvPr/>
          </p:nvSpPr>
          <p:spPr bwMode="auto">
            <a:xfrm>
              <a:off x="2776" y="2757"/>
              <a:ext cx="0" cy="756"/>
            </a:xfrm>
            <a:prstGeom prst="line">
              <a:avLst/>
            </a:prstGeom>
            <a:noFill/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81" name="Line 28"/>
            <p:cNvSpPr>
              <a:spLocks noChangeShapeType="1"/>
            </p:cNvSpPr>
            <p:nvPr/>
          </p:nvSpPr>
          <p:spPr bwMode="auto">
            <a:xfrm>
              <a:off x="2815" y="2757"/>
              <a:ext cx="0" cy="814"/>
            </a:xfrm>
            <a:prstGeom prst="line">
              <a:avLst/>
            </a:prstGeom>
            <a:noFill/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82" name="Line 29"/>
            <p:cNvSpPr>
              <a:spLocks noChangeShapeType="1"/>
            </p:cNvSpPr>
            <p:nvPr/>
          </p:nvSpPr>
          <p:spPr bwMode="auto">
            <a:xfrm>
              <a:off x="2854" y="2757"/>
              <a:ext cx="0" cy="883"/>
            </a:xfrm>
            <a:prstGeom prst="line">
              <a:avLst/>
            </a:prstGeom>
            <a:noFill/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83" name="Line 30"/>
            <p:cNvSpPr>
              <a:spLocks noChangeShapeType="1"/>
            </p:cNvSpPr>
            <p:nvPr/>
          </p:nvSpPr>
          <p:spPr bwMode="auto">
            <a:xfrm>
              <a:off x="2893" y="2757"/>
              <a:ext cx="0" cy="918"/>
            </a:xfrm>
            <a:prstGeom prst="line">
              <a:avLst/>
            </a:prstGeom>
            <a:noFill/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84" name="Line 31"/>
            <p:cNvSpPr>
              <a:spLocks noChangeShapeType="1"/>
            </p:cNvSpPr>
            <p:nvPr/>
          </p:nvSpPr>
          <p:spPr bwMode="auto">
            <a:xfrm>
              <a:off x="2932" y="2757"/>
              <a:ext cx="0" cy="954"/>
            </a:xfrm>
            <a:prstGeom prst="line">
              <a:avLst/>
            </a:prstGeom>
            <a:noFill/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85" name="Line 32"/>
            <p:cNvSpPr>
              <a:spLocks noChangeShapeType="1"/>
            </p:cNvSpPr>
            <p:nvPr/>
          </p:nvSpPr>
          <p:spPr bwMode="auto">
            <a:xfrm>
              <a:off x="2971" y="2757"/>
              <a:ext cx="0" cy="988"/>
            </a:xfrm>
            <a:prstGeom prst="line">
              <a:avLst/>
            </a:prstGeom>
            <a:noFill/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86" name="Line 33"/>
            <p:cNvSpPr>
              <a:spLocks noChangeShapeType="1"/>
            </p:cNvSpPr>
            <p:nvPr/>
          </p:nvSpPr>
          <p:spPr bwMode="auto">
            <a:xfrm>
              <a:off x="3010" y="2757"/>
              <a:ext cx="0" cy="1025"/>
            </a:xfrm>
            <a:prstGeom prst="line">
              <a:avLst/>
            </a:prstGeom>
            <a:noFill/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87" name="Line 34"/>
            <p:cNvSpPr>
              <a:spLocks noChangeShapeType="1"/>
            </p:cNvSpPr>
            <p:nvPr/>
          </p:nvSpPr>
          <p:spPr bwMode="auto">
            <a:xfrm>
              <a:off x="2737" y="2757"/>
              <a:ext cx="0" cy="734"/>
            </a:xfrm>
            <a:prstGeom prst="line">
              <a:avLst/>
            </a:prstGeom>
            <a:noFill/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88" name="Oval 35"/>
            <p:cNvSpPr>
              <a:spLocks noChangeArrowheads="1"/>
            </p:cNvSpPr>
            <p:nvPr/>
          </p:nvSpPr>
          <p:spPr bwMode="auto">
            <a:xfrm>
              <a:off x="2718" y="3471"/>
              <a:ext cx="37" cy="31"/>
            </a:xfrm>
            <a:prstGeom prst="ellipse">
              <a:avLst/>
            </a:prstGeom>
            <a:solidFill>
              <a:srgbClr val="000000"/>
            </a:solidFill>
            <a:ln w="3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0597" name="AutoShape 36"/>
          <p:cNvSpPr>
            <a:spLocks noChangeArrowheads="1"/>
          </p:cNvSpPr>
          <p:nvPr/>
        </p:nvSpPr>
        <p:spPr bwMode="auto">
          <a:xfrm>
            <a:off x="4076700" y="2905125"/>
            <a:ext cx="1074738" cy="1458913"/>
          </a:xfrm>
          <a:prstGeom prst="roundRect">
            <a:avLst>
              <a:gd name="adj" fmla="val 12495"/>
            </a:avLst>
          </a:prstGeom>
          <a:solidFill>
            <a:srgbClr val="D592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0598" name="Rectangle 37"/>
          <p:cNvSpPr>
            <a:spLocks noChangeArrowheads="1"/>
          </p:cNvSpPr>
          <p:nvPr/>
        </p:nvSpPr>
        <p:spPr bwMode="auto">
          <a:xfrm>
            <a:off x="3973513" y="3290888"/>
            <a:ext cx="129857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Mémoire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R A M</a:t>
            </a:r>
          </a:p>
        </p:txBody>
      </p:sp>
      <p:sp>
        <p:nvSpPr>
          <p:cNvPr id="110599" name="Line 38"/>
          <p:cNvSpPr>
            <a:spLocks noChangeShapeType="1"/>
          </p:cNvSpPr>
          <p:nvPr/>
        </p:nvSpPr>
        <p:spPr bwMode="auto">
          <a:xfrm>
            <a:off x="823913" y="1585913"/>
            <a:ext cx="7202487" cy="1587"/>
          </a:xfrm>
          <a:prstGeom prst="line">
            <a:avLst/>
          </a:prstGeom>
          <a:noFill/>
          <a:ln w="5724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600" name="Line 39"/>
          <p:cNvSpPr>
            <a:spLocks noChangeShapeType="1"/>
          </p:cNvSpPr>
          <p:nvPr/>
        </p:nvSpPr>
        <p:spPr bwMode="auto">
          <a:xfrm>
            <a:off x="823913" y="1681163"/>
            <a:ext cx="7202487" cy="1587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601" name="Line 40"/>
          <p:cNvSpPr>
            <a:spLocks noChangeShapeType="1"/>
          </p:cNvSpPr>
          <p:nvPr/>
        </p:nvSpPr>
        <p:spPr bwMode="auto">
          <a:xfrm>
            <a:off x="3827463" y="1687513"/>
            <a:ext cx="1587" cy="1463675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602" name="Line 41"/>
          <p:cNvSpPr>
            <a:spLocks noChangeShapeType="1"/>
          </p:cNvSpPr>
          <p:nvPr/>
        </p:nvSpPr>
        <p:spPr bwMode="auto">
          <a:xfrm>
            <a:off x="3833813" y="3157538"/>
            <a:ext cx="225425" cy="1587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10603" name="Group 42"/>
          <p:cNvGrpSpPr>
            <a:grpSpLocks/>
          </p:cNvGrpSpPr>
          <p:nvPr/>
        </p:nvGrpSpPr>
        <p:grpSpPr bwMode="auto">
          <a:xfrm>
            <a:off x="3708400" y="1565275"/>
            <a:ext cx="338138" cy="1670050"/>
            <a:chOff x="2336" y="986"/>
            <a:chExt cx="213" cy="1052"/>
          </a:xfrm>
        </p:grpSpPr>
        <p:sp>
          <p:nvSpPr>
            <p:cNvPr id="110670" name="Line 43"/>
            <p:cNvSpPr>
              <a:spLocks noChangeShapeType="1"/>
            </p:cNvSpPr>
            <p:nvPr/>
          </p:nvSpPr>
          <p:spPr bwMode="auto">
            <a:xfrm>
              <a:off x="2352" y="1003"/>
              <a:ext cx="0" cy="1031"/>
            </a:xfrm>
            <a:prstGeom prst="line">
              <a:avLst/>
            </a:prstGeom>
            <a:noFill/>
            <a:ln w="324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71" name="Line 44"/>
            <p:cNvSpPr>
              <a:spLocks noChangeShapeType="1"/>
            </p:cNvSpPr>
            <p:nvPr/>
          </p:nvSpPr>
          <p:spPr bwMode="auto">
            <a:xfrm>
              <a:off x="2356" y="2039"/>
              <a:ext cx="193" cy="0"/>
            </a:xfrm>
            <a:prstGeom prst="line">
              <a:avLst/>
            </a:prstGeom>
            <a:noFill/>
            <a:ln w="324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72" name="Oval 45"/>
            <p:cNvSpPr>
              <a:spLocks noChangeArrowheads="1"/>
            </p:cNvSpPr>
            <p:nvPr/>
          </p:nvSpPr>
          <p:spPr bwMode="auto">
            <a:xfrm>
              <a:off x="2336" y="986"/>
              <a:ext cx="32" cy="24"/>
            </a:xfrm>
            <a:prstGeom prst="ellipse">
              <a:avLst/>
            </a:prstGeom>
            <a:solidFill>
              <a:srgbClr val="000000"/>
            </a:solidFill>
            <a:ln w="324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0604" name="Oval 46"/>
          <p:cNvSpPr>
            <a:spLocks noChangeArrowheads="1"/>
          </p:cNvSpPr>
          <p:nvPr/>
        </p:nvSpPr>
        <p:spPr bwMode="auto">
          <a:xfrm>
            <a:off x="3800475" y="1660525"/>
            <a:ext cx="52388" cy="39688"/>
          </a:xfrm>
          <a:prstGeom prst="ellipse">
            <a:avLst/>
          </a:prstGeom>
          <a:solidFill>
            <a:srgbClr val="0000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110605" name="Group 47"/>
          <p:cNvGrpSpPr>
            <a:grpSpLocks/>
          </p:cNvGrpSpPr>
          <p:nvPr/>
        </p:nvGrpSpPr>
        <p:grpSpPr bwMode="auto">
          <a:xfrm>
            <a:off x="4252913" y="1814513"/>
            <a:ext cx="700087" cy="1065212"/>
            <a:chOff x="2679" y="1143"/>
            <a:chExt cx="441" cy="671"/>
          </a:xfrm>
        </p:grpSpPr>
        <p:sp>
          <p:nvSpPr>
            <p:cNvPr id="110654" name="Line 48"/>
            <p:cNvSpPr>
              <a:spLocks noChangeShapeType="1"/>
            </p:cNvSpPr>
            <p:nvPr/>
          </p:nvSpPr>
          <p:spPr bwMode="auto">
            <a:xfrm>
              <a:off x="2697" y="1156"/>
              <a:ext cx="0" cy="65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55" name="Line 49"/>
            <p:cNvSpPr>
              <a:spLocks noChangeShapeType="1"/>
            </p:cNvSpPr>
            <p:nvPr/>
          </p:nvSpPr>
          <p:spPr bwMode="auto">
            <a:xfrm>
              <a:off x="2756" y="1201"/>
              <a:ext cx="0" cy="61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56" name="Line 50"/>
            <p:cNvSpPr>
              <a:spLocks noChangeShapeType="1"/>
            </p:cNvSpPr>
            <p:nvPr/>
          </p:nvSpPr>
          <p:spPr bwMode="auto">
            <a:xfrm>
              <a:off x="2815" y="1246"/>
              <a:ext cx="0" cy="56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57" name="Line 51"/>
            <p:cNvSpPr>
              <a:spLocks noChangeShapeType="1"/>
            </p:cNvSpPr>
            <p:nvPr/>
          </p:nvSpPr>
          <p:spPr bwMode="auto">
            <a:xfrm>
              <a:off x="2874" y="1292"/>
              <a:ext cx="0" cy="52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58" name="Line 52"/>
            <p:cNvSpPr>
              <a:spLocks noChangeShapeType="1"/>
            </p:cNvSpPr>
            <p:nvPr/>
          </p:nvSpPr>
          <p:spPr bwMode="auto">
            <a:xfrm>
              <a:off x="2932" y="1330"/>
              <a:ext cx="0" cy="4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59" name="Line 53"/>
            <p:cNvSpPr>
              <a:spLocks noChangeShapeType="1"/>
            </p:cNvSpPr>
            <p:nvPr/>
          </p:nvSpPr>
          <p:spPr bwMode="auto">
            <a:xfrm>
              <a:off x="2991" y="1376"/>
              <a:ext cx="0" cy="43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60" name="Line 54"/>
            <p:cNvSpPr>
              <a:spLocks noChangeShapeType="1"/>
            </p:cNvSpPr>
            <p:nvPr/>
          </p:nvSpPr>
          <p:spPr bwMode="auto">
            <a:xfrm>
              <a:off x="3049" y="1421"/>
              <a:ext cx="0" cy="3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61" name="Line 55"/>
            <p:cNvSpPr>
              <a:spLocks noChangeShapeType="1"/>
            </p:cNvSpPr>
            <p:nvPr/>
          </p:nvSpPr>
          <p:spPr bwMode="auto">
            <a:xfrm>
              <a:off x="3108" y="1467"/>
              <a:ext cx="0" cy="3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62" name="Oval 56"/>
            <p:cNvSpPr>
              <a:spLocks noChangeArrowheads="1"/>
            </p:cNvSpPr>
            <p:nvPr/>
          </p:nvSpPr>
          <p:spPr bwMode="auto">
            <a:xfrm>
              <a:off x="2796" y="1227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63" name="Oval 57"/>
            <p:cNvSpPr>
              <a:spLocks noChangeArrowheads="1"/>
            </p:cNvSpPr>
            <p:nvPr/>
          </p:nvSpPr>
          <p:spPr bwMode="auto">
            <a:xfrm>
              <a:off x="2854" y="1272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64" name="Oval 58"/>
            <p:cNvSpPr>
              <a:spLocks noChangeArrowheads="1"/>
            </p:cNvSpPr>
            <p:nvPr/>
          </p:nvSpPr>
          <p:spPr bwMode="auto">
            <a:xfrm>
              <a:off x="2913" y="1318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65" name="Oval 59"/>
            <p:cNvSpPr>
              <a:spLocks noChangeArrowheads="1"/>
            </p:cNvSpPr>
            <p:nvPr/>
          </p:nvSpPr>
          <p:spPr bwMode="auto">
            <a:xfrm>
              <a:off x="2972" y="1363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66" name="Oval 60"/>
            <p:cNvSpPr>
              <a:spLocks noChangeArrowheads="1"/>
            </p:cNvSpPr>
            <p:nvPr/>
          </p:nvSpPr>
          <p:spPr bwMode="auto">
            <a:xfrm>
              <a:off x="3031" y="1409"/>
              <a:ext cx="30" cy="22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67" name="Oval 61"/>
            <p:cNvSpPr>
              <a:spLocks noChangeArrowheads="1"/>
            </p:cNvSpPr>
            <p:nvPr/>
          </p:nvSpPr>
          <p:spPr bwMode="auto">
            <a:xfrm>
              <a:off x="3089" y="1454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68" name="Oval 62"/>
            <p:cNvSpPr>
              <a:spLocks noChangeArrowheads="1"/>
            </p:cNvSpPr>
            <p:nvPr/>
          </p:nvSpPr>
          <p:spPr bwMode="auto">
            <a:xfrm>
              <a:off x="2737" y="1182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69" name="Oval 63"/>
            <p:cNvSpPr>
              <a:spLocks noChangeArrowheads="1"/>
            </p:cNvSpPr>
            <p:nvPr/>
          </p:nvSpPr>
          <p:spPr bwMode="auto">
            <a:xfrm>
              <a:off x="2679" y="1143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0606" name="AutoShape 64"/>
          <p:cNvSpPr>
            <a:spLocks noChangeArrowheads="1"/>
          </p:cNvSpPr>
          <p:nvPr/>
        </p:nvSpPr>
        <p:spPr bwMode="auto">
          <a:xfrm>
            <a:off x="5973763" y="2916238"/>
            <a:ext cx="1074737" cy="1458912"/>
          </a:xfrm>
          <a:prstGeom prst="roundRect">
            <a:avLst>
              <a:gd name="adj" fmla="val 12495"/>
            </a:avLst>
          </a:prstGeom>
          <a:solidFill>
            <a:srgbClr val="00CC99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110607" name="Group 65"/>
          <p:cNvGrpSpPr>
            <a:grpSpLocks/>
          </p:cNvGrpSpPr>
          <p:nvPr/>
        </p:nvGrpSpPr>
        <p:grpSpPr bwMode="auto">
          <a:xfrm>
            <a:off x="6113463" y="1830388"/>
            <a:ext cx="700087" cy="1065212"/>
            <a:chOff x="3851" y="1153"/>
            <a:chExt cx="441" cy="671"/>
          </a:xfrm>
        </p:grpSpPr>
        <p:sp>
          <p:nvSpPr>
            <p:cNvPr id="110638" name="Line 66"/>
            <p:cNvSpPr>
              <a:spLocks noChangeShapeType="1"/>
            </p:cNvSpPr>
            <p:nvPr/>
          </p:nvSpPr>
          <p:spPr bwMode="auto">
            <a:xfrm>
              <a:off x="3870" y="1166"/>
              <a:ext cx="0" cy="65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39" name="Line 67"/>
            <p:cNvSpPr>
              <a:spLocks noChangeShapeType="1"/>
            </p:cNvSpPr>
            <p:nvPr/>
          </p:nvSpPr>
          <p:spPr bwMode="auto">
            <a:xfrm>
              <a:off x="3929" y="1211"/>
              <a:ext cx="0" cy="61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40" name="Line 68"/>
            <p:cNvSpPr>
              <a:spLocks noChangeShapeType="1"/>
            </p:cNvSpPr>
            <p:nvPr/>
          </p:nvSpPr>
          <p:spPr bwMode="auto">
            <a:xfrm>
              <a:off x="3988" y="1256"/>
              <a:ext cx="0" cy="56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41" name="Line 69"/>
            <p:cNvSpPr>
              <a:spLocks noChangeShapeType="1"/>
            </p:cNvSpPr>
            <p:nvPr/>
          </p:nvSpPr>
          <p:spPr bwMode="auto">
            <a:xfrm>
              <a:off x="4046" y="1302"/>
              <a:ext cx="0" cy="52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42" name="Line 70"/>
            <p:cNvSpPr>
              <a:spLocks noChangeShapeType="1"/>
            </p:cNvSpPr>
            <p:nvPr/>
          </p:nvSpPr>
          <p:spPr bwMode="auto">
            <a:xfrm>
              <a:off x="4105" y="1340"/>
              <a:ext cx="0" cy="4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43" name="Line 71"/>
            <p:cNvSpPr>
              <a:spLocks noChangeShapeType="1"/>
            </p:cNvSpPr>
            <p:nvPr/>
          </p:nvSpPr>
          <p:spPr bwMode="auto">
            <a:xfrm>
              <a:off x="4164" y="1386"/>
              <a:ext cx="0" cy="43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44" name="Line 72"/>
            <p:cNvSpPr>
              <a:spLocks noChangeShapeType="1"/>
            </p:cNvSpPr>
            <p:nvPr/>
          </p:nvSpPr>
          <p:spPr bwMode="auto">
            <a:xfrm>
              <a:off x="4222" y="1431"/>
              <a:ext cx="0" cy="3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45" name="Line 73"/>
            <p:cNvSpPr>
              <a:spLocks noChangeShapeType="1"/>
            </p:cNvSpPr>
            <p:nvPr/>
          </p:nvSpPr>
          <p:spPr bwMode="auto">
            <a:xfrm>
              <a:off x="4281" y="1477"/>
              <a:ext cx="0" cy="3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46" name="Oval 74"/>
            <p:cNvSpPr>
              <a:spLocks noChangeArrowheads="1"/>
            </p:cNvSpPr>
            <p:nvPr/>
          </p:nvSpPr>
          <p:spPr bwMode="auto">
            <a:xfrm>
              <a:off x="3968" y="1237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47" name="Oval 75"/>
            <p:cNvSpPr>
              <a:spLocks noChangeArrowheads="1"/>
            </p:cNvSpPr>
            <p:nvPr/>
          </p:nvSpPr>
          <p:spPr bwMode="auto">
            <a:xfrm>
              <a:off x="4027" y="1282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48" name="Oval 76"/>
            <p:cNvSpPr>
              <a:spLocks noChangeArrowheads="1"/>
            </p:cNvSpPr>
            <p:nvPr/>
          </p:nvSpPr>
          <p:spPr bwMode="auto">
            <a:xfrm>
              <a:off x="4085" y="1328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49" name="Oval 77"/>
            <p:cNvSpPr>
              <a:spLocks noChangeArrowheads="1"/>
            </p:cNvSpPr>
            <p:nvPr/>
          </p:nvSpPr>
          <p:spPr bwMode="auto">
            <a:xfrm>
              <a:off x="4144" y="1373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50" name="Oval 78"/>
            <p:cNvSpPr>
              <a:spLocks noChangeArrowheads="1"/>
            </p:cNvSpPr>
            <p:nvPr/>
          </p:nvSpPr>
          <p:spPr bwMode="auto">
            <a:xfrm>
              <a:off x="4202" y="1419"/>
              <a:ext cx="31" cy="22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51" name="Oval 79"/>
            <p:cNvSpPr>
              <a:spLocks noChangeArrowheads="1"/>
            </p:cNvSpPr>
            <p:nvPr/>
          </p:nvSpPr>
          <p:spPr bwMode="auto">
            <a:xfrm>
              <a:off x="4261" y="1464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52" name="Oval 80"/>
            <p:cNvSpPr>
              <a:spLocks noChangeArrowheads="1"/>
            </p:cNvSpPr>
            <p:nvPr/>
          </p:nvSpPr>
          <p:spPr bwMode="auto">
            <a:xfrm>
              <a:off x="3910" y="1192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53" name="Oval 81"/>
            <p:cNvSpPr>
              <a:spLocks noChangeArrowheads="1"/>
            </p:cNvSpPr>
            <p:nvPr/>
          </p:nvSpPr>
          <p:spPr bwMode="auto">
            <a:xfrm>
              <a:off x="3851" y="1153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0608" name="Line 82"/>
          <p:cNvSpPr>
            <a:spLocks noChangeShapeType="1"/>
          </p:cNvSpPr>
          <p:nvPr/>
        </p:nvSpPr>
        <p:spPr bwMode="auto">
          <a:xfrm>
            <a:off x="5719763" y="1687513"/>
            <a:ext cx="1587" cy="1463675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609" name="Line 83"/>
          <p:cNvSpPr>
            <a:spLocks noChangeShapeType="1"/>
          </p:cNvSpPr>
          <p:nvPr/>
        </p:nvSpPr>
        <p:spPr bwMode="auto">
          <a:xfrm>
            <a:off x="5724525" y="3157538"/>
            <a:ext cx="228600" cy="1587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10610" name="Group 84"/>
          <p:cNvGrpSpPr>
            <a:grpSpLocks/>
          </p:cNvGrpSpPr>
          <p:nvPr/>
        </p:nvGrpSpPr>
        <p:grpSpPr bwMode="auto">
          <a:xfrm>
            <a:off x="5602288" y="1565275"/>
            <a:ext cx="338137" cy="1670050"/>
            <a:chOff x="3529" y="986"/>
            <a:chExt cx="213" cy="1052"/>
          </a:xfrm>
        </p:grpSpPr>
        <p:sp>
          <p:nvSpPr>
            <p:cNvPr id="110635" name="Line 85"/>
            <p:cNvSpPr>
              <a:spLocks noChangeShapeType="1"/>
            </p:cNvSpPr>
            <p:nvPr/>
          </p:nvSpPr>
          <p:spPr bwMode="auto">
            <a:xfrm>
              <a:off x="3546" y="1003"/>
              <a:ext cx="0" cy="1031"/>
            </a:xfrm>
            <a:prstGeom prst="line">
              <a:avLst/>
            </a:prstGeom>
            <a:noFill/>
            <a:ln w="5724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36" name="Line 86"/>
            <p:cNvSpPr>
              <a:spLocks noChangeShapeType="1"/>
            </p:cNvSpPr>
            <p:nvPr/>
          </p:nvSpPr>
          <p:spPr bwMode="auto">
            <a:xfrm>
              <a:off x="3549" y="2039"/>
              <a:ext cx="193" cy="0"/>
            </a:xfrm>
            <a:prstGeom prst="line">
              <a:avLst/>
            </a:prstGeom>
            <a:noFill/>
            <a:ln w="5724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37" name="Oval 87"/>
            <p:cNvSpPr>
              <a:spLocks noChangeArrowheads="1"/>
            </p:cNvSpPr>
            <p:nvPr/>
          </p:nvSpPr>
          <p:spPr bwMode="auto">
            <a:xfrm>
              <a:off x="3529" y="986"/>
              <a:ext cx="32" cy="24"/>
            </a:xfrm>
            <a:prstGeom prst="ellipse">
              <a:avLst/>
            </a:prstGeom>
            <a:solidFill>
              <a:srgbClr val="000000"/>
            </a:solidFill>
            <a:ln w="5724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0611" name="Oval 88"/>
          <p:cNvSpPr>
            <a:spLocks noChangeArrowheads="1"/>
          </p:cNvSpPr>
          <p:nvPr/>
        </p:nvSpPr>
        <p:spPr bwMode="auto">
          <a:xfrm>
            <a:off x="5694363" y="1660525"/>
            <a:ext cx="50800" cy="39688"/>
          </a:xfrm>
          <a:prstGeom prst="ellipse">
            <a:avLst/>
          </a:prstGeom>
          <a:solidFill>
            <a:srgbClr val="0000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0612" name="Rectangle 89"/>
          <p:cNvSpPr>
            <a:spLocks noChangeArrowheads="1"/>
          </p:cNvSpPr>
          <p:nvPr/>
        </p:nvSpPr>
        <p:spPr bwMode="auto">
          <a:xfrm>
            <a:off x="5907088" y="3116263"/>
            <a:ext cx="11811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Unité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d'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échange</a:t>
            </a:r>
          </a:p>
        </p:txBody>
      </p:sp>
      <p:grpSp>
        <p:nvGrpSpPr>
          <p:cNvPr id="110613" name="Group 90"/>
          <p:cNvGrpSpPr>
            <a:grpSpLocks/>
          </p:cNvGrpSpPr>
          <p:nvPr/>
        </p:nvGrpSpPr>
        <p:grpSpPr bwMode="auto">
          <a:xfrm>
            <a:off x="7065963" y="3221038"/>
            <a:ext cx="1119187" cy="1063625"/>
            <a:chOff x="4451" y="2029"/>
            <a:chExt cx="705" cy="670"/>
          </a:xfrm>
        </p:grpSpPr>
        <p:pic>
          <p:nvPicPr>
            <p:cNvPr id="110632" name="Picture 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2292"/>
              <a:ext cx="57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0633" name="Line 92"/>
            <p:cNvSpPr>
              <a:spLocks noChangeShapeType="1"/>
            </p:cNvSpPr>
            <p:nvPr/>
          </p:nvSpPr>
          <p:spPr bwMode="auto">
            <a:xfrm>
              <a:off x="4451" y="2029"/>
              <a:ext cx="502" cy="0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34" name="Line 93"/>
            <p:cNvSpPr>
              <a:spLocks noChangeShapeType="1"/>
            </p:cNvSpPr>
            <p:nvPr/>
          </p:nvSpPr>
          <p:spPr bwMode="auto">
            <a:xfrm>
              <a:off x="4961" y="2037"/>
              <a:ext cx="0" cy="254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0614" name="Group 94"/>
          <p:cNvGrpSpPr>
            <a:grpSpLocks/>
          </p:cNvGrpSpPr>
          <p:nvPr/>
        </p:nvGrpSpPr>
        <p:grpSpPr bwMode="auto">
          <a:xfrm>
            <a:off x="6227763" y="4394200"/>
            <a:ext cx="581025" cy="1689100"/>
            <a:chOff x="3923" y="2768"/>
            <a:chExt cx="366" cy="1064"/>
          </a:xfrm>
        </p:grpSpPr>
        <p:sp>
          <p:nvSpPr>
            <p:cNvPr id="110624" name="Oval 95"/>
            <p:cNvSpPr>
              <a:spLocks noChangeArrowheads="1"/>
            </p:cNvSpPr>
            <p:nvPr/>
          </p:nvSpPr>
          <p:spPr bwMode="auto">
            <a:xfrm>
              <a:off x="4247" y="3788"/>
              <a:ext cx="42" cy="44"/>
            </a:xfrm>
            <a:prstGeom prst="ellipse">
              <a:avLst/>
            </a:prstGeom>
            <a:solidFill>
              <a:srgbClr val="000000"/>
            </a:solidFill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25" name="Line 96"/>
            <p:cNvSpPr>
              <a:spLocks noChangeShapeType="1"/>
            </p:cNvSpPr>
            <p:nvPr/>
          </p:nvSpPr>
          <p:spPr bwMode="auto">
            <a:xfrm>
              <a:off x="3955" y="2768"/>
              <a:ext cx="0" cy="893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26" name="Line 97"/>
            <p:cNvSpPr>
              <a:spLocks noChangeShapeType="1"/>
            </p:cNvSpPr>
            <p:nvPr/>
          </p:nvSpPr>
          <p:spPr bwMode="auto">
            <a:xfrm>
              <a:off x="4062" y="2778"/>
              <a:ext cx="0" cy="923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27" name="Line 98"/>
            <p:cNvSpPr>
              <a:spLocks noChangeShapeType="1"/>
            </p:cNvSpPr>
            <p:nvPr/>
          </p:nvSpPr>
          <p:spPr bwMode="auto">
            <a:xfrm>
              <a:off x="4161" y="2778"/>
              <a:ext cx="0" cy="973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28" name="Line 99"/>
            <p:cNvSpPr>
              <a:spLocks noChangeShapeType="1"/>
            </p:cNvSpPr>
            <p:nvPr/>
          </p:nvSpPr>
          <p:spPr bwMode="auto">
            <a:xfrm>
              <a:off x="4268" y="2778"/>
              <a:ext cx="0" cy="1014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629" name="Oval 100"/>
            <p:cNvSpPr>
              <a:spLocks noChangeArrowheads="1"/>
            </p:cNvSpPr>
            <p:nvPr/>
          </p:nvSpPr>
          <p:spPr bwMode="auto">
            <a:xfrm>
              <a:off x="4129" y="3738"/>
              <a:ext cx="42" cy="43"/>
            </a:xfrm>
            <a:prstGeom prst="ellipse">
              <a:avLst/>
            </a:prstGeom>
            <a:solidFill>
              <a:srgbClr val="000000"/>
            </a:solidFill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30" name="Oval 101"/>
            <p:cNvSpPr>
              <a:spLocks noChangeArrowheads="1"/>
            </p:cNvSpPr>
            <p:nvPr/>
          </p:nvSpPr>
          <p:spPr bwMode="auto">
            <a:xfrm>
              <a:off x="4031" y="3688"/>
              <a:ext cx="43" cy="43"/>
            </a:xfrm>
            <a:prstGeom prst="ellipse">
              <a:avLst/>
            </a:prstGeom>
            <a:solidFill>
              <a:srgbClr val="000000"/>
            </a:solidFill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0631" name="Oval 102"/>
            <p:cNvSpPr>
              <a:spLocks noChangeArrowheads="1"/>
            </p:cNvSpPr>
            <p:nvPr/>
          </p:nvSpPr>
          <p:spPr bwMode="auto">
            <a:xfrm>
              <a:off x="3923" y="3648"/>
              <a:ext cx="43" cy="43"/>
            </a:xfrm>
            <a:prstGeom prst="ellipse">
              <a:avLst/>
            </a:prstGeom>
            <a:solidFill>
              <a:srgbClr val="000000"/>
            </a:solidFill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0615" name="Rectangle 104"/>
          <p:cNvSpPr>
            <a:spLocks noChangeArrowheads="1"/>
          </p:cNvSpPr>
          <p:nvPr/>
        </p:nvSpPr>
        <p:spPr bwMode="auto">
          <a:xfrm>
            <a:off x="633413" y="1138238"/>
            <a:ext cx="21574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Bus de commandes</a:t>
            </a:r>
          </a:p>
        </p:txBody>
      </p:sp>
      <p:sp>
        <p:nvSpPr>
          <p:cNvPr id="110616" name="Rectangle 105"/>
          <p:cNvSpPr>
            <a:spLocks noChangeArrowheads="1"/>
          </p:cNvSpPr>
          <p:nvPr/>
        </p:nvSpPr>
        <p:spPr bwMode="auto">
          <a:xfrm>
            <a:off x="8126413" y="1708150"/>
            <a:ext cx="101758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Bus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de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données</a:t>
            </a:r>
          </a:p>
        </p:txBody>
      </p:sp>
      <p:sp>
        <p:nvSpPr>
          <p:cNvPr id="110617" name="Rectangle 106"/>
          <p:cNvSpPr>
            <a:spLocks noChangeArrowheads="1"/>
          </p:cNvSpPr>
          <p:nvPr/>
        </p:nvSpPr>
        <p:spPr bwMode="auto">
          <a:xfrm>
            <a:off x="8069263" y="5473700"/>
            <a:ext cx="11033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Bus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d'adresse</a:t>
            </a:r>
          </a:p>
        </p:txBody>
      </p:sp>
      <p:sp>
        <p:nvSpPr>
          <p:cNvPr id="110618" name="Text Box 107"/>
          <p:cNvSpPr txBox="1">
            <a:spLocks noChangeArrowheads="1"/>
          </p:cNvSpPr>
          <p:nvPr/>
        </p:nvSpPr>
        <p:spPr bwMode="auto">
          <a:xfrm>
            <a:off x="6246813" y="1219200"/>
            <a:ext cx="1684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Lecture/Ecriture</a:t>
            </a:r>
          </a:p>
        </p:txBody>
      </p:sp>
      <p:sp>
        <p:nvSpPr>
          <p:cNvPr id="110619" name="Rectangle 108"/>
          <p:cNvSpPr>
            <a:spLocks noChangeArrowheads="1"/>
          </p:cNvSpPr>
          <p:nvPr/>
        </p:nvSpPr>
        <p:spPr bwMode="auto">
          <a:xfrm>
            <a:off x="904875" y="3860800"/>
            <a:ext cx="2286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LOAD D R1 203</a:t>
            </a:r>
          </a:p>
        </p:txBody>
      </p:sp>
      <p:sp>
        <p:nvSpPr>
          <p:cNvPr id="110620" name="Rectangle 109"/>
          <p:cNvSpPr>
            <a:spLocks noChangeArrowheads="1"/>
          </p:cNvSpPr>
          <p:nvPr/>
        </p:nvSpPr>
        <p:spPr bwMode="auto">
          <a:xfrm>
            <a:off x="2197100" y="558958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b="1">
                <a:solidFill>
                  <a:srgbClr val="000000"/>
                </a:solidFill>
              </a:rPr>
              <a:t>203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2DD-83E2-4AA3-9437-4E5505A51C58}" type="slidenum">
              <a:rPr lang="fr-FR" altLang="fr-FR"/>
              <a:pPr/>
              <a:t>43</a:t>
            </a:fld>
            <a:endParaRPr lang="fr-FR" altLang="fr-FR"/>
          </a:p>
        </p:txBody>
      </p:sp>
      <p:sp>
        <p:nvSpPr>
          <p:cNvPr id="110623" name="Text Box 1"/>
          <p:cNvSpPr txBox="1">
            <a:spLocks noChangeArrowheads="1"/>
          </p:cNvSpPr>
          <p:nvPr/>
        </p:nvSpPr>
        <p:spPr bwMode="auto">
          <a:xfrm>
            <a:off x="188913" y="260350"/>
            <a:ext cx="8913812" cy="6572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L’unité d ’échange : adressage dans un espace unique</a:t>
            </a:r>
          </a:p>
        </p:txBody>
      </p:sp>
    </p:spTree>
    <p:extLst>
      <p:ext uri="{BB962C8B-B14F-4D97-AF65-F5344CB8AC3E}">
        <p14:creationId xmlns:p14="http://schemas.microsoft.com/office/powerpoint/2010/main" val="218644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1"/>
          <p:cNvGrpSpPr>
            <a:grpSpLocks/>
          </p:cNvGrpSpPr>
          <p:nvPr/>
        </p:nvGrpSpPr>
        <p:grpSpPr bwMode="auto">
          <a:xfrm>
            <a:off x="817563" y="1833563"/>
            <a:ext cx="7258050" cy="508000"/>
            <a:chOff x="515" y="1155"/>
            <a:chExt cx="4572" cy="320"/>
          </a:xfrm>
        </p:grpSpPr>
        <p:sp>
          <p:nvSpPr>
            <p:cNvPr id="111721" name="Line 2"/>
            <p:cNvSpPr>
              <a:spLocks noChangeShapeType="1"/>
            </p:cNvSpPr>
            <p:nvPr/>
          </p:nvSpPr>
          <p:spPr bwMode="auto">
            <a:xfrm>
              <a:off x="515" y="1155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22" name="Line 3"/>
            <p:cNvSpPr>
              <a:spLocks noChangeShapeType="1"/>
            </p:cNvSpPr>
            <p:nvPr/>
          </p:nvSpPr>
          <p:spPr bwMode="auto">
            <a:xfrm>
              <a:off x="515" y="1202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23" name="Line 4"/>
            <p:cNvSpPr>
              <a:spLocks noChangeShapeType="1"/>
            </p:cNvSpPr>
            <p:nvPr/>
          </p:nvSpPr>
          <p:spPr bwMode="auto">
            <a:xfrm>
              <a:off x="515" y="1249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24" name="Line 5"/>
            <p:cNvSpPr>
              <a:spLocks noChangeShapeType="1"/>
            </p:cNvSpPr>
            <p:nvPr/>
          </p:nvSpPr>
          <p:spPr bwMode="auto">
            <a:xfrm>
              <a:off x="515" y="129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25" name="Line 6"/>
            <p:cNvSpPr>
              <a:spLocks noChangeShapeType="1"/>
            </p:cNvSpPr>
            <p:nvPr/>
          </p:nvSpPr>
          <p:spPr bwMode="auto">
            <a:xfrm>
              <a:off x="515" y="133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26" name="Line 7"/>
            <p:cNvSpPr>
              <a:spLocks noChangeShapeType="1"/>
            </p:cNvSpPr>
            <p:nvPr/>
          </p:nvSpPr>
          <p:spPr bwMode="auto">
            <a:xfrm>
              <a:off x="515" y="1382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27" name="Line 8"/>
            <p:cNvSpPr>
              <a:spLocks noChangeShapeType="1"/>
            </p:cNvSpPr>
            <p:nvPr/>
          </p:nvSpPr>
          <p:spPr bwMode="auto">
            <a:xfrm>
              <a:off x="515" y="1429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28" name="Line 9"/>
            <p:cNvSpPr>
              <a:spLocks noChangeShapeType="1"/>
            </p:cNvSpPr>
            <p:nvPr/>
          </p:nvSpPr>
          <p:spPr bwMode="auto">
            <a:xfrm>
              <a:off x="515" y="1476"/>
              <a:ext cx="4572" cy="0"/>
            </a:xfrm>
            <a:prstGeom prst="line">
              <a:avLst/>
            </a:prstGeom>
            <a:noFill/>
            <a:ln w="12600" cap="sq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1619" name="Group 10"/>
          <p:cNvGrpSpPr>
            <a:grpSpLocks/>
          </p:cNvGrpSpPr>
          <p:nvPr/>
        </p:nvGrpSpPr>
        <p:grpSpPr bwMode="auto">
          <a:xfrm>
            <a:off x="817563" y="5540375"/>
            <a:ext cx="7227887" cy="508000"/>
            <a:chOff x="515" y="3490"/>
            <a:chExt cx="4553" cy="320"/>
          </a:xfrm>
        </p:grpSpPr>
        <p:sp>
          <p:nvSpPr>
            <p:cNvPr id="111713" name="Line 11"/>
            <p:cNvSpPr>
              <a:spLocks noChangeShapeType="1"/>
            </p:cNvSpPr>
            <p:nvPr/>
          </p:nvSpPr>
          <p:spPr bwMode="auto">
            <a:xfrm>
              <a:off x="515" y="3490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14" name="Line 12"/>
            <p:cNvSpPr>
              <a:spLocks noChangeShapeType="1"/>
            </p:cNvSpPr>
            <p:nvPr/>
          </p:nvSpPr>
          <p:spPr bwMode="auto">
            <a:xfrm>
              <a:off x="515" y="353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15" name="Line 13"/>
            <p:cNvSpPr>
              <a:spLocks noChangeShapeType="1"/>
            </p:cNvSpPr>
            <p:nvPr/>
          </p:nvSpPr>
          <p:spPr bwMode="auto">
            <a:xfrm>
              <a:off x="515" y="357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16" name="Line 14"/>
            <p:cNvSpPr>
              <a:spLocks noChangeShapeType="1"/>
            </p:cNvSpPr>
            <p:nvPr/>
          </p:nvSpPr>
          <p:spPr bwMode="auto">
            <a:xfrm>
              <a:off x="515" y="3624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17" name="Line 15"/>
            <p:cNvSpPr>
              <a:spLocks noChangeShapeType="1"/>
            </p:cNvSpPr>
            <p:nvPr/>
          </p:nvSpPr>
          <p:spPr bwMode="auto">
            <a:xfrm>
              <a:off x="515" y="3670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18" name="Line 16"/>
            <p:cNvSpPr>
              <a:spLocks noChangeShapeType="1"/>
            </p:cNvSpPr>
            <p:nvPr/>
          </p:nvSpPr>
          <p:spPr bwMode="auto">
            <a:xfrm>
              <a:off x="515" y="3717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19" name="Line 17"/>
            <p:cNvSpPr>
              <a:spLocks noChangeShapeType="1"/>
            </p:cNvSpPr>
            <p:nvPr/>
          </p:nvSpPr>
          <p:spPr bwMode="auto">
            <a:xfrm>
              <a:off x="515" y="3764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20" name="Line 18"/>
            <p:cNvSpPr>
              <a:spLocks noChangeShapeType="1"/>
            </p:cNvSpPr>
            <p:nvPr/>
          </p:nvSpPr>
          <p:spPr bwMode="auto">
            <a:xfrm>
              <a:off x="515" y="3811"/>
              <a:ext cx="4553" cy="0"/>
            </a:xfrm>
            <a:prstGeom prst="line">
              <a:avLst/>
            </a:prstGeom>
            <a:noFill/>
            <a:ln w="12600" cap="sq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1620" name="Group 19"/>
          <p:cNvGrpSpPr>
            <a:grpSpLocks/>
          </p:cNvGrpSpPr>
          <p:nvPr/>
        </p:nvGrpSpPr>
        <p:grpSpPr bwMode="auto">
          <a:xfrm>
            <a:off x="4314825" y="4376738"/>
            <a:ext cx="482600" cy="1690687"/>
            <a:chOff x="2718" y="2757"/>
            <a:chExt cx="304" cy="1065"/>
          </a:xfrm>
        </p:grpSpPr>
        <p:sp>
          <p:nvSpPr>
            <p:cNvPr id="111697" name="Oval 20"/>
            <p:cNvSpPr>
              <a:spLocks noChangeArrowheads="1"/>
            </p:cNvSpPr>
            <p:nvPr/>
          </p:nvSpPr>
          <p:spPr bwMode="auto">
            <a:xfrm>
              <a:off x="2757" y="3518"/>
              <a:ext cx="31" cy="24"/>
            </a:xfrm>
            <a:prstGeom prst="ellipse">
              <a:avLst/>
            </a:prstGeom>
            <a:solidFill>
              <a:srgbClr val="0000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98" name="Oval 21"/>
            <p:cNvSpPr>
              <a:spLocks noChangeArrowheads="1"/>
            </p:cNvSpPr>
            <p:nvPr/>
          </p:nvSpPr>
          <p:spPr bwMode="auto">
            <a:xfrm>
              <a:off x="2796" y="3564"/>
              <a:ext cx="30" cy="25"/>
            </a:xfrm>
            <a:prstGeom prst="ellipse">
              <a:avLst/>
            </a:prstGeom>
            <a:solidFill>
              <a:srgbClr val="0000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99" name="Oval 22"/>
            <p:cNvSpPr>
              <a:spLocks noChangeArrowheads="1"/>
            </p:cNvSpPr>
            <p:nvPr/>
          </p:nvSpPr>
          <p:spPr bwMode="auto">
            <a:xfrm>
              <a:off x="2835" y="3611"/>
              <a:ext cx="30" cy="24"/>
            </a:xfrm>
            <a:prstGeom prst="ellipse">
              <a:avLst/>
            </a:prstGeom>
            <a:solidFill>
              <a:srgbClr val="0000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700" name="Oval 23"/>
            <p:cNvSpPr>
              <a:spLocks noChangeArrowheads="1"/>
            </p:cNvSpPr>
            <p:nvPr/>
          </p:nvSpPr>
          <p:spPr bwMode="auto">
            <a:xfrm>
              <a:off x="2874" y="3658"/>
              <a:ext cx="31" cy="24"/>
            </a:xfrm>
            <a:prstGeom prst="ellipse">
              <a:avLst/>
            </a:prstGeom>
            <a:solidFill>
              <a:srgbClr val="0000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701" name="Oval 24"/>
            <p:cNvSpPr>
              <a:spLocks noChangeArrowheads="1"/>
            </p:cNvSpPr>
            <p:nvPr/>
          </p:nvSpPr>
          <p:spPr bwMode="auto">
            <a:xfrm>
              <a:off x="2913" y="3704"/>
              <a:ext cx="30" cy="25"/>
            </a:xfrm>
            <a:prstGeom prst="ellipse">
              <a:avLst/>
            </a:prstGeom>
            <a:solidFill>
              <a:srgbClr val="0000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702" name="Oval 25"/>
            <p:cNvSpPr>
              <a:spLocks noChangeArrowheads="1"/>
            </p:cNvSpPr>
            <p:nvPr/>
          </p:nvSpPr>
          <p:spPr bwMode="auto">
            <a:xfrm>
              <a:off x="2952" y="3751"/>
              <a:ext cx="30" cy="24"/>
            </a:xfrm>
            <a:prstGeom prst="ellipse">
              <a:avLst/>
            </a:prstGeom>
            <a:solidFill>
              <a:srgbClr val="0000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703" name="Oval 26"/>
            <p:cNvSpPr>
              <a:spLocks noChangeArrowheads="1"/>
            </p:cNvSpPr>
            <p:nvPr/>
          </p:nvSpPr>
          <p:spPr bwMode="auto">
            <a:xfrm>
              <a:off x="2991" y="3798"/>
              <a:ext cx="31" cy="24"/>
            </a:xfrm>
            <a:prstGeom prst="ellipse">
              <a:avLst/>
            </a:prstGeom>
            <a:solidFill>
              <a:srgbClr val="0000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704" name="Line 27"/>
            <p:cNvSpPr>
              <a:spLocks noChangeShapeType="1"/>
            </p:cNvSpPr>
            <p:nvPr/>
          </p:nvSpPr>
          <p:spPr bwMode="auto">
            <a:xfrm>
              <a:off x="2776" y="2757"/>
              <a:ext cx="0" cy="756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05" name="Line 28"/>
            <p:cNvSpPr>
              <a:spLocks noChangeShapeType="1"/>
            </p:cNvSpPr>
            <p:nvPr/>
          </p:nvSpPr>
          <p:spPr bwMode="auto">
            <a:xfrm>
              <a:off x="2815" y="2757"/>
              <a:ext cx="0" cy="814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06" name="Line 29"/>
            <p:cNvSpPr>
              <a:spLocks noChangeShapeType="1"/>
            </p:cNvSpPr>
            <p:nvPr/>
          </p:nvSpPr>
          <p:spPr bwMode="auto">
            <a:xfrm>
              <a:off x="2854" y="2757"/>
              <a:ext cx="0" cy="883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07" name="Line 30"/>
            <p:cNvSpPr>
              <a:spLocks noChangeShapeType="1"/>
            </p:cNvSpPr>
            <p:nvPr/>
          </p:nvSpPr>
          <p:spPr bwMode="auto">
            <a:xfrm>
              <a:off x="2893" y="2757"/>
              <a:ext cx="0" cy="918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08" name="Line 31"/>
            <p:cNvSpPr>
              <a:spLocks noChangeShapeType="1"/>
            </p:cNvSpPr>
            <p:nvPr/>
          </p:nvSpPr>
          <p:spPr bwMode="auto">
            <a:xfrm>
              <a:off x="2932" y="2757"/>
              <a:ext cx="0" cy="954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09" name="Line 32"/>
            <p:cNvSpPr>
              <a:spLocks noChangeShapeType="1"/>
            </p:cNvSpPr>
            <p:nvPr/>
          </p:nvSpPr>
          <p:spPr bwMode="auto">
            <a:xfrm>
              <a:off x="2971" y="2757"/>
              <a:ext cx="0" cy="988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10" name="Line 33"/>
            <p:cNvSpPr>
              <a:spLocks noChangeShapeType="1"/>
            </p:cNvSpPr>
            <p:nvPr/>
          </p:nvSpPr>
          <p:spPr bwMode="auto">
            <a:xfrm>
              <a:off x="3010" y="2757"/>
              <a:ext cx="0" cy="1025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11" name="Line 34"/>
            <p:cNvSpPr>
              <a:spLocks noChangeShapeType="1"/>
            </p:cNvSpPr>
            <p:nvPr/>
          </p:nvSpPr>
          <p:spPr bwMode="auto">
            <a:xfrm>
              <a:off x="2737" y="2757"/>
              <a:ext cx="0" cy="734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712" name="Oval 35"/>
            <p:cNvSpPr>
              <a:spLocks noChangeArrowheads="1"/>
            </p:cNvSpPr>
            <p:nvPr/>
          </p:nvSpPr>
          <p:spPr bwMode="auto">
            <a:xfrm>
              <a:off x="2718" y="3471"/>
              <a:ext cx="37" cy="31"/>
            </a:xfrm>
            <a:prstGeom prst="ellipse">
              <a:avLst/>
            </a:prstGeom>
            <a:solidFill>
              <a:srgbClr val="0000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1621" name="AutoShape 36"/>
          <p:cNvSpPr>
            <a:spLocks noChangeArrowheads="1"/>
          </p:cNvSpPr>
          <p:nvPr/>
        </p:nvSpPr>
        <p:spPr bwMode="auto">
          <a:xfrm>
            <a:off x="4076700" y="2905125"/>
            <a:ext cx="1074738" cy="1458913"/>
          </a:xfrm>
          <a:prstGeom prst="roundRect">
            <a:avLst>
              <a:gd name="adj" fmla="val 12495"/>
            </a:avLst>
          </a:prstGeom>
          <a:solidFill>
            <a:srgbClr val="D5928B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1622" name="Rectangle 37"/>
          <p:cNvSpPr>
            <a:spLocks noChangeArrowheads="1"/>
          </p:cNvSpPr>
          <p:nvPr/>
        </p:nvSpPr>
        <p:spPr bwMode="auto">
          <a:xfrm>
            <a:off x="3973513" y="3290888"/>
            <a:ext cx="129857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Mémoire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R A M</a:t>
            </a:r>
          </a:p>
        </p:txBody>
      </p:sp>
      <p:sp>
        <p:nvSpPr>
          <p:cNvPr id="111623" name="Line 38"/>
          <p:cNvSpPr>
            <a:spLocks noChangeShapeType="1"/>
          </p:cNvSpPr>
          <p:nvPr/>
        </p:nvSpPr>
        <p:spPr bwMode="auto">
          <a:xfrm>
            <a:off x="823913" y="1585913"/>
            <a:ext cx="7202487" cy="1587"/>
          </a:xfrm>
          <a:prstGeom prst="line">
            <a:avLst/>
          </a:prstGeom>
          <a:noFill/>
          <a:ln w="5724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624" name="Line 39"/>
          <p:cNvSpPr>
            <a:spLocks noChangeShapeType="1"/>
          </p:cNvSpPr>
          <p:nvPr/>
        </p:nvSpPr>
        <p:spPr bwMode="auto">
          <a:xfrm>
            <a:off x="823913" y="1681163"/>
            <a:ext cx="7202487" cy="1587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625" name="Line 40"/>
          <p:cNvSpPr>
            <a:spLocks noChangeShapeType="1"/>
          </p:cNvSpPr>
          <p:nvPr/>
        </p:nvSpPr>
        <p:spPr bwMode="auto">
          <a:xfrm>
            <a:off x="3827463" y="1687513"/>
            <a:ext cx="1587" cy="1463675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626" name="Line 41"/>
          <p:cNvSpPr>
            <a:spLocks noChangeShapeType="1"/>
          </p:cNvSpPr>
          <p:nvPr/>
        </p:nvSpPr>
        <p:spPr bwMode="auto">
          <a:xfrm>
            <a:off x="3833813" y="3157538"/>
            <a:ext cx="225425" cy="1587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11627" name="Group 42"/>
          <p:cNvGrpSpPr>
            <a:grpSpLocks/>
          </p:cNvGrpSpPr>
          <p:nvPr/>
        </p:nvGrpSpPr>
        <p:grpSpPr bwMode="auto">
          <a:xfrm>
            <a:off x="3708400" y="1565275"/>
            <a:ext cx="338138" cy="1670050"/>
            <a:chOff x="2336" y="986"/>
            <a:chExt cx="213" cy="1052"/>
          </a:xfrm>
        </p:grpSpPr>
        <p:sp>
          <p:nvSpPr>
            <p:cNvPr id="111694" name="Line 43"/>
            <p:cNvSpPr>
              <a:spLocks noChangeShapeType="1"/>
            </p:cNvSpPr>
            <p:nvPr/>
          </p:nvSpPr>
          <p:spPr bwMode="auto">
            <a:xfrm>
              <a:off x="2352" y="1003"/>
              <a:ext cx="0" cy="1031"/>
            </a:xfrm>
            <a:prstGeom prst="line">
              <a:avLst/>
            </a:prstGeom>
            <a:noFill/>
            <a:ln w="5724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95" name="Line 44"/>
            <p:cNvSpPr>
              <a:spLocks noChangeShapeType="1"/>
            </p:cNvSpPr>
            <p:nvPr/>
          </p:nvSpPr>
          <p:spPr bwMode="auto">
            <a:xfrm>
              <a:off x="2356" y="2039"/>
              <a:ext cx="193" cy="0"/>
            </a:xfrm>
            <a:prstGeom prst="line">
              <a:avLst/>
            </a:prstGeom>
            <a:noFill/>
            <a:ln w="5724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96" name="Oval 45"/>
            <p:cNvSpPr>
              <a:spLocks noChangeArrowheads="1"/>
            </p:cNvSpPr>
            <p:nvPr/>
          </p:nvSpPr>
          <p:spPr bwMode="auto">
            <a:xfrm>
              <a:off x="2336" y="986"/>
              <a:ext cx="32" cy="24"/>
            </a:xfrm>
            <a:prstGeom prst="ellipse">
              <a:avLst/>
            </a:prstGeom>
            <a:solidFill>
              <a:srgbClr val="000000"/>
            </a:solidFill>
            <a:ln w="5724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1628" name="Oval 46"/>
          <p:cNvSpPr>
            <a:spLocks noChangeArrowheads="1"/>
          </p:cNvSpPr>
          <p:nvPr/>
        </p:nvSpPr>
        <p:spPr bwMode="auto">
          <a:xfrm>
            <a:off x="3800475" y="1660525"/>
            <a:ext cx="52388" cy="39688"/>
          </a:xfrm>
          <a:prstGeom prst="ellipse">
            <a:avLst/>
          </a:prstGeom>
          <a:solidFill>
            <a:srgbClr val="0000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111629" name="Group 47"/>
          <p:cNvGrpSpPr>
            <a:grpSpLocks/>
          </p:cNvGrpSpPr>
          <p:nvPr/>
        </p:nvGrpSpPr>
        <p:grpSpPr bwMode="auto">
          <a:xfrm>
            <a:off x="4252913" y="1814513"/>
            <a:ext cx="700087" cy="1065212"/>
            <a:chOff x="2679" y="1143"/>
            <a:chExt cx="441" cy="671"/>
          </a:xfrm>
        </p:grpSpPr>
        <p:sp>
          <p:nvSpPr>
            <p:cNvPr id="111678" name="Line 48"/>
            <p:cNvSpPr>
              <a:spLocks noChangeShapeType="1"/>
            </p:cNvSpPr>
            <p:nvPr/>
          </p:nvSpPr>
          <p:spPr bwMode="auto">
            <a:xfrm>
              <a:off x="2697" y="1156"/>
              <a:ext cx="0" cy="65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79" name="Line 49"/>
            <p:cNvSpPr>
              <a:spLocks noChangeShapeType="1"/>
            </p:cNvSpPr>
            <p:nvPr/>
          </p:nvSpPr>
          <p:spPr bwMode="auto">
            <a:xfrm>
              <a:off x="2756" y="1201"/>
              <a:ext cx="0" cy="61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80" name="Line 50"/>
            <p:cNvSpPr>
              <a:spLocks noChangeShapeType="1"/>
            </p:cNvSpPr>
            <p:nvPr/>
          </p:nvSpPr>
          <p:spPr bwMode="auto">
            <a:xfrm>
              <a:off x="2815" y="1246"/>
              <a:ext cx="0" cy="56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81" name="Line 51"/>
            <p:cNvSpPr>
              <a:spLocks noChangeShapeType="1"/>
            </p:cNvSpPr>
            <p:nvPr/>
          </p:nvSpPr>
          <p:spPr bwMode="auto">
            <a:xfrm>
              <a:off x="2874" y="1292"/>
              <a:ext cx="0" cy="52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82" name="Line 52"/>
            <p:cNvSpPr>
              <a:spLocks noChangeShapeType="1"/>
            </p:cNvSpPr>
            <p:nvPr/>
          </p:nvSpPr>
          <p:spPr bwMode="auto">
            <a:xfrm>
              <a:off x="2932" y="1330"/>
              <a:ext cx="0" cy="4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83" name="Line 53"/>
            <p:cNvSpPr>
              <a:spLocks noChangeShapeType="1"/>
            </p:cNvSpPr>
            <p:nvPr/>
          </p:nvSpPr>
          <p:spPr bwMode="auto">
            <a:xfrm>
              <a:off x="2991" y="1376"/>
              <a:ext cx="0" cy="43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84" name="Line 54"/>
            <p:cNvSpPr>
              <a:spLocks noChangeShapeType="1"/>
            </p:cNvSpPr>
            <p:nvPr/>
          </p:nvSpPr>
          <p:spPr bwMode="auto">
            <a:xfrm>
              <a:off x="3049" y="1421"/>
              <a:ext cx="0" cy="3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85" name="Line 55"/>
            <p:cNvSpPr>
              <a:spLocks noChangeShapeType="1"/>
            </p:cNvSpPr>
            <p:nvPr/>
          </p:nvSpPr>
          <p:spPr bwMode="auto">
            <a:xfrm>
              <a:off x="3108" y="1467"/>
              <a:ext cx="0" cy="3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86" name="Oval 56"/>
            <p:cNvSpPr>
              <a:spLocks noChangeArrowheads="1"/>
            </p:cNvSpPr>
            <p:nvPr/>
          </p:nvSpPr>
          <p:spPr bwMode="auto">
            <a:xfrm>
              <a:off x="2796" y="1227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87" name="Oval 57"/>
            <p:cNvSpPr>
              <a:spLocks noChangeArrowheads="1"/>
            </p:cNvSpPr>
            <p:nvPr/>
          </p:nvSpPr>
          <p:spPr bwMode="auto">
            <a:xfrm>
              <a:off x="2854" y="1272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88" name="Oval 58"/>
            <p:cNvSpPr>
              <a:spLocks noChangeArrowheads="1"/>
            </p:cNvSpPr>
            <p:nvPr/>
          </p:nvSpPr>
          <p:spPr bwMode="auto">
            <a:xfrm>
              <a:off x="2913" y="1318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89" name="Oval 59"/>
            <p:cNvSpPr>
              <a:spLocks noChangeArrowheads="1"/>
            </p:cNvSpPr>
            <p:nvPr/>
          </p:nvSpPr>
          <p:spPr bwMode="auto">
            <a:xfrm>
              <a:off x="2972" y="1363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90" name="Oval 60"/>
            <p:cNvSpPr>
              <a:spLocks noChangeArrowheads="1"/>
            </p:cNvSpPr>
            <p:nvPr/>
          </p:nvSpPr>
          <p:spPr bwMode="auto">
            <a:xfrm>
              <a:off x="3031" y="1409"/>
              <a:ext cx="30" cy="22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91" name="Oval 61"/>
            <p:cNvSpPr>
              <a:spLocks noChangeArrowheads="1"/>
            </p:cNvSpPr>
            <p:nvPr/>
          </p:nvSpPr>
          <p:spPr bwMode="auto">
            <a:xfrm>
              <a:off x="3089" y="1454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92" name="Oval 62"/>
            <p:cNvSpPr>
              <a:spLocks noChangeArrowheads="1"/>
            </p:cNvSpPr>
            <p:nvPr/>
          </p:nvSpPr>
          <p:spPr bwMode="auto">
            <a:xfrm>
              <a:off x="2737" y="1182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93" name="Oval 63"/>
            <p:cNvSpPr>
              <a:spLocks noChangeArrowheads="1"/>
            </p:cNvSpPr>
            <p:nvPr/>
          </p:nvSpPr>
          <p:spPr bwMode="auto">
            <a:xfrm>
              <a:off x="2679" y="1143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1630" name="AutoShape 64"/>
          <p:cNvSpPr>
            <a:spLocks noChangeArrowheads="1"/>
          </p:cNvSpPr>
          <p:nvPr/>
        </p:nvSpPr>
        <p:spPr bwMode="auto">
          <a:xfrm>
            <a:off x="5973763" y="2916238"/>
            <a:ext cx="1074737" cy="1458912"/>
          </a:xfrm>
          <a:prstGeom prst="roundRect">
            <a:avLst>
              <a:gd name="adj" fmla="val 12495"/>
            </a:avLst>
          </a:prstGeom>
          <a:solidFill>
            <a:srgbClr val="00CC99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111631" name="Group 65"/>
          <p:cNvGrpSpPr>
            <a:grpSpLocks/>
          </p:cNvGrpSpPr>
          <p:nvPr/>
        </p:nvGrpSpPr>
        <p:grpSpPr bwMode="auto">
          <a:xfrm>
            <a:off x="6113463" y="1830388"/>
            <a:ext cx="700087" cy="1065212"/>
            <a:chOff x="3851" y="1153"/>
            <a:chExt cx="441" cy="671"/>
          </a:xfrm>
        </p:grpSpPr>
        <p:sp>
          <p:nvSpPr>
            <p:cNvPr id="111662" name="Line 66"/>
            <p:cNvSpPr>
              <a:spLocks noChangeShapeType="1"/>
            </p:cNvSpPr>
            <p:nvPr/>
          </p:nvSpPr>
          <p:spPr bwMode="auto">
            <a:xfrm>
              <a:off x="3870" y="1166"/>
              <a:ext cx="0" cy="65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63" name="Line 67"/>
            <p:cNvSpPr>
              <a:spLocks noChangeShapeType="1"/>
            </p:cNvSpPr>
            <p:nvPr/>
          </p:nvSpPr>
          <p:spPr bwMode="auto">
            <a:xfrm>
              <a:off x="3929" y="1211"/>
              <a:ext cx="0" cy="61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64" name="Line 68"/>
            <p:cNvSpPr>
              <a:spLocks noChangeShapeType="1"/>
            </p:cNvSpPr>
            <p:nvPr/>
          </p:nvSpPr>
          <p:spPr bwMode="auto">
            <a:xfrm>
              <a:off x="3988" y="1256"/>
              <a:ext cx="0" cy="56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65" name="Line 69"/>
            <p:cNvSpPr>
              <a:spLocks noChangeShapeType="1"/>
            </p:cNvSpPr>
            <p:nvPr/>
          </p:nvSpPr>
          <p:spPr bwMode="auto">
            <a:xfrm>
              <a:off x="4046" y="1302"/>
              <a:ext cx="0" cy="52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66" name="Line 70"/>
            <p:cNvSpPr>
              <a:spLocks noChangeShapeType="1"/>
            </p:cNvSpPr>
            <p:nvPr/>
          </p:nvSpPr>
          <p:spPr bwMode="auto">
            <a:xfrm>
              <a:off x="4105" y="1340"/>
              <a:ext cx="0" cy="4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67" name="Line 71"/>
            <p:cNvSpPr>
              <a:spLocks noChangeShapeType="1"/>
            </p:cNvSpPr>
            <p:nvPr/>
          </p:nvSpPr>
          <p:spPr bwMode="auto">
            <a:xfrm>
              <a:off x="4164" y="1386"/>
              <a:ext cx="0" cy="43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68" name="Line 72"/>
            <p:cNvSpPr>
              <a:spLocks noChangeShapeType="1"/>
            </p:cNvSpPr>
            <p:nvPr/>
          </p:nvSpPr>
          <p:spPr bwMode="auto">
            <a:xfrm>
              <a:off x="4222" y="1431"/>
              <a:ext cx="0" cy="3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69" name="Line 73"/>
            <p:cNvSpPr>
              <a:spLocks noChangeShapeType="1"/>
            </p:cNvSpPr>
            <p:nvPr/>
          </p:nvSpPr>
          <p:spPr bwMode="auto">
            <a:xfrm>
              <a:off x="4281" y="1477"/>
              <a:ext cx="0" cy="3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70" name="Oval 74"/>
            <p:cNvSpPr>
              <a:spLocks noChangeArrowheads="1"/>
            </p:cNvSpPr>
            <p:nvPr/>
          </p:nvSpPr>
          <p:spPr bwMode="auto">
            <a:xfrm>
              <a:off x="3968" y="1237"/>
              <a:ext cx="31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71" name="Oval 75"/>
            <p:cNvSpPr>
              <a:spLocks noChangeArrowheads="1"/>
            </p:cNvSpPr>
            <p:nvPr/>
          </p:nvSpPr>
          <p:spPr bwMode="auto">
            <a:xfrm>
              <a:off x="4027" y="1282"/>
              <a:ext cx="30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72" name="Oval 76"/>
            <p:cNvSpPr>
              <a:spLocks noChangeArrowheads="1"/>
            </p:cNvSpPr>
            <p:nvPr/>
          </p:nvSpPr>
          <p:spPr bwMode="auto">
            <a:xfrm>
              <a:off x="4085" y="1328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73" name="Oval 77"/>
            <p:cNvSpPr>
              <a:spLocks noChangeArrowheads="1"/>
            </p:cNvSpPr>
            <p:nvPr/>
          </p:nvSpPr>
          <p:spPr bwMode="auto">
            <a:xfrm>
              <a:off x="4144" y="1373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74" name="Oval 78"/>
            <p:cNvSpPr>
              <a:spLocks noChangeArrowheads="1"/>
            </p:cNvSpPr>
            <p:nvPr/>
          </p:nvSpPr>
          <p:spPr bwMode="auto">
            <a:xfrm>
              <a:off x="4202" y="1419"/>
              <a:ext cx="31" cy="22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75" name="Oval 79"/>
            <p:cNvSpPr>
              <a:spLocks noChangeArrowheads="1"/>
            </p:cNvSpPr>
            <p:nvPr/>
          </p:nvSpPr>
          <p:spPr bwMode="auto">
            <a:xfrm>
              <a:off x="4261" y="1464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76" name="Oval 80"/>
            <p:cNvSpPr>
              <a:spLocks noChangeArrowheads="1"/>
            </p:cNvSpPr>
            <p:nvPr/>
          </p:nvSpPr>
          <p:spPr bwMode="auto">
            <a:xfrm>
              <a:off x="3910" y="1192"/>
              <a:ext cx="30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77" name="Oval 81"/>
            <p:cNvSpPr>
              <a:spLocks noChangeArrowheads="1"/>
            </p:cNvSpPr>
            <p:nvPr/>
          </p:nvSpPr>
          <p:spPr bwMode="auto">
            <a:xfrm>
              <a:off x="3851" y="1153"/>
              <a:ext cx="31" cy="23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1632" name="Line 82"/>
          <p:cNvSpPr>
            <a:spLocks noChangeShapeType="1"/>
          </p:cNvSpPr>
          <p:nvPr/>
        </p:nvSpPr>
        <p:spPr bwMode="auto">
          <a:xfrm>
            <a:off x="5719763" y="1687513"/>
            <a:ext cx="1587" cy="1463675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633" name="Line 83"/>
          <p:cNvSpPr>
            <a:spLocks noChangeShapeType="1"/>
          </p:cNvSpPr>
          <p:nvPr/>
        </p:nvSpPr>
        <p:spPr bwMode="auto">
          <a:xfrm>
            <a:off x="5724525" y="3157538"/>
            <a:ext cx="228600" cy="1587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11634" name="Group 84"/>
          <p:cNvGrpSpPr>
            <a:grpSpLocks/>
          </p:cNvGrpSpPr>
          <p:nvPr/>
        </p:nvGrpSpPr>
        <p:grpSpPr bwMode="auto">
          <a:xfrm>
            <a:off x="5602288" y="1565275"/>
            <a:ext cx="338137" cy="1670050"/>
            <a:chOff x="3529" y="986"/>
            <a:chExt cx="213" cy="1052"/>
          </a:xfrm>
        </p:grpSpPr>
        <p:sp>
          <p:nvSpPr>
            <p:cNvPr id="111659" name="Line 85"/>
            <p:cNvSpPr>
              <a:spLocks noChangeShapeType="1"/>
            </p:cNvSpPr>
            <p:nvPr/>
          </p:nvSpPr>
          <p:spPr bwMode="auto">
            <a:xfrm>
              <a:off x="3546" y="1003"/>
              <a:ext cx="0" cy="1031"/>
            </a:xfrm>
            <a:prstGeom prst="line">
              <a:avLst/>
            </a:prstGeom>
            <a:noFill/>
            <a:ln w="1260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60" name="Line 86"/>
            <p:cNvSpPr>
              <a:spLocks noChangeShapeType="1"/>
            </p:cNvSpPr>
            <p:nvPr/>
          </p:nvSpPr>
          <p:spPr bwMode="auto">
            <a:xfrm>
              <a:off x="3549" y="2039"/>
              <a:ext cx="193" cy="0"/>
            </a:xfrm>
            <a:prstGeom prst="line">
              <a:avLst/>
            </a:prstGeom>
            <a:noFill/>
            <a:ln w="1260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61" name="Oval 87"/>
            <p:cNvSpPr>
              <a:spLocks noChangeArrowheads="1"/>
            </p:cNvSpPr>
            <p:nvPr/>
          </p:nvSpPr>
          <p:spPr bwMode="auto">
            <a:xfrm>
              <a:off x="3529" y="986"/>
              <a:ext cx="32" cy="24"/>
            </a:xfrm>
            <a:prstGeom prst="ellipse">
              <a:avLst/>
            </a:prstGeom>
            <a:solidFill>
              <a:srgbClr val="000000"/>
            </a:solidFill>
            <a:ln w="12600" cap="sq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1635" name="Oval 88"/>
          <p:cNvSpPr>
            <a:spLocks noChangeArrowheads="1"/>
          </p:cNvSpPr>
          <p:nvPr/>
        </p:nvSpPr>
        <p:spPr bwMode="auto">
          <a:xfrm>
            <a:off x="5694363" y="1660525"/>
            <a:ext cx="50800" cy="39688"/>
          </a:xfrm>
          <a:prstGeom prst="ellipse">
            <a:avLst/>
          </a:prstGeom>
          <a:solidFill>
            <a:srgbClr val="0000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1636" name="Rectangle 89"/>
          <p:cNvSpPr>
            <a:spLocks noChangeArrowheads="1"/>
          </p:cNvSpPr>
          <p:nvPr/>
        </p:nvSpPr>
        <p:spPr bwMode="auto">
          <a:xfrm>
            <a:off x="5907088" y="3116263"/>
            <a:ext cx="11811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Unité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d'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échange</a:t>
            </a:r>
          </a:p>
        </p:txBody>
      </p:sp>
      <p:grpSp>
        <p:nvGrpSpPr>
          <p:cNvPr id="111637" name="Group 90"/>
          <p:cNvGrpSpPr>
            <a:grpSpLocks/>
          </p:cNvGrpSpPr>
          <p:nvPr/>
        </p:nvGrpSpPr>
        <p:grpSpPr bwMode="auto">
          <a:xfrm>
            <a:off x="7065963" y="3221038"/>
            <a:ext cx="1119187" cy="1063625"/>
            <a:chOff x="4451" y="2029"/>
            <a:chExt cx="705" cy="670"/>
          </a:xfrm>
        </p:grpSpPr>
        <p:pic>
          <p:nvPicPr>
            <p:cNvPr id="111656" name="Picture 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" y="2292"/>
              <a:ext cx="57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1657" name="Line 92"/>
            <p:cNvSpPr>
              <a:spLocks noChangeShapeType="1"/>
            </p:cNvSpPr>
            <p:nvPr/>
          </p:nvSpPr>
          <p:spPr bwMode="auto">
            <a:xfrm>
              <a:off x="4451" y="2029"/>
              <a:ext cx="502" cy="0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58" name="Line 93"/>
            <p:cNvSpPr>
              <a:spLocks noChangeShapeType="1"/>
            </p:cNvSpPr>
            <p:nvPr/>
          </p:nvSpPr>
          <p:spPr bwMode="auto">
            <a:xfrm>
              <a:off x="4961" y="2037"/>
              <a:ext cx="0" cy="254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1638" name="Group 94"/>
          <p:cNvGrpSpPr>
            <a:grpSpLocks/>
          </p:cNvGrpSpPr>
          <p:nvPr/>
        </p:nvGrpSpPr>
        <p:grpSpPr bwMode="auto">
          <a:xfrm>
            <a:off x="6227763" y="4394200"/>
            <a:ext cx="581025" cy="1689100"/>
            <a:chOff x="3923" y="2768"/>
            <a:chExt cx="366" cy="1064"/>
          </a:xfrm>
        </p:grpSpPr>
        <p:sp>
          <p:nvSpPr>
            <p:cNvPr id="111648" name="Oval 95"/>
            <p:cNvSpPr>
              <a:spLocks noChangeArrowheads="1"/>
            </p:cNvSpPr>
            <p:nvPr/>
          </p:nvSpPr>
          <p:spPr bwMode="auto">
            <a:xfrm>
              <a:off x="4247" y="3788"/>
              <a:ext cx="42" cy="44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49" name="Line 96"/>
            <p:cNvSpPr>
              <a:spLocks noChangeShapeType="1"/>
            </p:cNvSpPr>
            <p:nvPr/>
          </p:nvSpPr>
          <p:spPr bwMode="auto">
            <a:xfrm>
              <a:off x="3955" y="2768"/>
              <a:ext cx="0" cy="893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50" name="Line 97"/>
            <p:cNvSpPr>
              <a:spLocks noChangeShapeType="1"/>
            </p:cNvSpPr>
            <p:nvPr/>
          </p:nvSpPr>
          <p:spPr bwMode="auto">
            <a:xfrm>
              <a:off x="4062" y="2778"/>
              <a:ext cx="0" cy="923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51" name="Line 98"/>
            <p:cNvSpPr>
              <a:spLocks noChangeShapeType="1"/>
            </p:cNvSpPr>
            <p:nvPr/>
          </p:nvSpPr>
          <p:spPr bwMode="auto">
            <a:xfrm>
              <a:off x="4161" y="2778"/>
              <a:ext cx="0" cy="973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52" name="Line 99"/>
            <p:cNvSpPr>
              <a:spLocks noChangeShapeType="1"/>
            </p:cNvSpPr>
            <p:nvPr/>
          </p:nvSpPr>
          <p:spPr bwMode="auto">
            <a:xfrm>
              <a:off x="4268" y="2778"/>
              <a:ext cx="0" cy="1014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653" name="Oval 100"/>
            <p:cNvSpPr>
              <a:spLocks noChangeArrowheads="1"/>
            </p:cNvSpPr>
            <p:nvPr/>
          </p:nvSpPr>
          <p:spPr bwMode="auto">
            <a:xfrm>
              <a:off x="4129" y="3738"/>
              <a:ext cx="42" cy="4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54" name="Oval 101"/>
            <p:cNvSpPr>
              <a:spLocks noChangeArrowheads="1"/>
            </p:cNvSpPr>
            <p:nvPr/>
          </p:nvSpPr>
          <p:spPr bwMode="auto">
            <a:xfrm>
              <a:off x="4031" y="3688"/>
              <a:ext cx="43" cy="4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1655" name="Oval 102"/>
            <p:cNvSpPr>
              <a:spLocks noChangeArrowheads="1"/>
            </p:cNvSpPr>
            <p:nvPr/>
          </p:nvSpPr>
          <p:spPr bwMode="auto">
            <a:xfrm>
              <a:off x="3923" y="3648"/>
              <a:ext cx="43" cy="43"/>
            </a:xfrm>
            <a:prstGeom prst="ellipse">
              <a:avLst/>
            </a:prstGeom>
            <a:solidFill>
              <a:srgbClr val="000000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11639" name="Rectangle 103"/>
          <p:cNvSpPr>
            <a:spLocks noChangeArrowheads="1"/>
          </p:cNvSpPr>
          <p:nvPr/>
        </p:nvSpPr>
        <p:spPr bwMode="auto">
          <a:xfrm>
            <a:off x="633413" y="1138238"/>
            <a:ext cx="21574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Bus de commandes</a:t>
            </a:r>
          </a:p>
        </p:txBody>
      </p:sp>
      <p:sp>
        <p:nvSpPr>
          <p:cNvPr id="111640" name="Rectangle 104"/>
          <p:cNvSpPr>
            <a:spLocks noChangeArrowheads="1"/>
          </p:cNvSpPr>
          <p:nvPr/>
        </p:nvSpPr>
        <p:spPr bwMode="auto">
          <a:xfrm>
            <a:off x="8126413" y="1708150"/>
            <a:ext cx="101758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Bus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de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données</a:t>
            </a:r>
          </a:p>
        </p:txBody>
      </p:sp>
      <p:sp>
        <p:nvSpPr>
          <p:cNvPr id="111641" name="Rectangle 105"/>
          <p:cNvSpPr>
            <a:spLocks noChangeArrowheads="1"/>
          </p:cNvSpPr>
          <p:nvPr/>
        </p:nvSpPr>
        <p:spPr bwMode="auto">
          <a:xfrm>
            <a:off x="8069263" y="5473700"/>
            <a:ext cx="11033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Bus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81D58"/>
                </a:solidFill>
              </a:rPr>
              <a:t>d'adresse</a:t>
            </a:r>
          </a:p>
        </p:txBody>
      </p:sp>
      <p:sp>
        <p:nvSpPr>
          <p:cNvPr id="111642" name="Text Box 106"/>
          <p:cNvSpPr txBox="1">
            <a:spLocks noChangeArrowheads="1"/>
          </p:cNvSpPr>
          <p:nvPr/>
        </p:nvSpPr>
        <p:spPr bwMode="auto">
          <a:xfrm>
            <a:off x="6246813" y="1219200"/>
            <a:ext cx="1684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Lecture/Ecriture</a:t>
            </a:r>
          </a:p>
        </p:txBody>
      </p:sp>
      <p:sp>
        <p:nvSpPr>
          <p:cNvPr id="111643" name="Rectangle 107"/>
          <p:cNvSpPr>
            <a:spLocks noChangeArrowheads="1"/>
          </p:cNvSpPr>
          <p:nvPr/>
        </p:nvSpPr>
        <p:spPr bwMode="auto">
          <a:xfrm>
            <a:off x="904875" y="3860800"/>
            <a:ext cx="2286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LOAD D R1 102</a:t>
            </a:r>
          </a:p>
        </p:txBody>
      </p:sp>
      <p:sp>
        <p:nvSpPr>
          <p:cNvPr id="111644" name="Rectangle 108"/>
          <p:cNvSpPr>
            <a:spLocks noChangeArrowheads="1"/>
          </p:cNvSpPr>
          <p:nvPr/>
        </p:nvSpPr>
        <p:spPr bwMode="auto">
          <a:xfrm>
            <a:off x="2197100" y="558958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b="1">
                <a:solidFill>
                  <a:srgbClr val="000000"/>
                </a:solidFill>
              </a:rPr>
              <a:t>102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2C31-9EE0-4664-B682-66808BC4E275}" type="slidenum">
              <a:rPr lang="fr-FR" altLang="fr-FR"/>
              <a:pPr/>
              <a:t>44</a:t>
            </a:fld>
            <a:endParaRPr lang="fr-FR" altLang="fr-FR"/>
          </a:p>
        </p:txBody>
      </p:sp>
      <p:sp>
        <p:nvSpPr>
          <p:cNvPr id="111647" name="Text Box 1"/>
          <p:cNvSpPr txBox="1">
            <a:spLocks noChangeArrowheads="1"/>
          </p:cNvSpPr>
          <p:nvPr/>
        </p:nvSpPr>
        <p:spPr bwMode="auto">
          <a:xfrm>
            <a:off x="188913" y="260350"/>
            <a:ext cx="8913812" cy="6572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L’unité d ’échange : adressage dans un espace unique</a:t>
            </a:r>
          </a:p>
        </p:txBody>
      </p:sp>
    </p:spTree>
    <p:extLst>
      <p:ext uri="{BB962C8B-B14F-4D97-AF65-F5344CB8AC3E}">
        <p14:creationId xmlns:p14="http://schemas.microsoft.com/office/powerpoint/2010/main" val="1286273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/>
          </p:cNvSpPr>
          <p:nvPr/>
        </p:nvSpPr>
        <p:spPr bwMode="auto">
          <a:xfrm>
            <a:off x="2058988" y="92075"/>
            <a:ext cx="5043487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240" tIns="42840" rIns="84240" bIns="428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Adressage Unité d'échange </a:t>
            </a:r>
          </a:p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espace séparé, espace intégré</a:t>
            </a: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684213" y="1268413"/>
          <a:ext cx="7920037" cy="49942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960827"/>
                <a:gridCol w="395921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Espace intégré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8" marR="89998" marT="644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Espace séparé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8" marR="89998" marT="644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6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Les mêmes instructions (load/store) adressent les deux espaces d’adresses : simplicité de programmation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8" marR="89998" marT="644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 instructions différentes adressent les deux espaces d’adresses :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Load</a:t>
                      </a: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/store </a:t>
                      </a: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mémoire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In/out </a:t>
                      </a: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entrées/sorties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8" marR="89998" marT="644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L’espace d’adresses des entrée-sorties est limité par celui de la mémoire centrale. Il impute sur la taille de l’espace d’adresses de la mémoire.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8" marR="89998" marT="644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L’espace d’adresses des entrées-sorties n’est pas limité en taille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8" marR="89998" marT="644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 gridSpan="2"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Si l’espace des adresses mémoire est petit, on préférera un espace séparé d’entrées-sorties. 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8" marR="89998" marT="644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E290-3340-4FCF-9CDE-A77635C6D1BD}" type="slidenum">
              <a:rPr lang="fr-FR" altLang="fr-FR"/>
              <a:pPr/>
              <a:t>45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1102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rganigramme : Fusion 78"/>
          <p:cNvSpPr/>
          <p:nvPr/>
        </p:nvSpPr>
        <p:spPr>
          <a:xfrm>
            <a:off x="7380288" y="5053013"/>
            <a:ext cx="490537" cy="140335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5715" name="Line 2"/>
          <p:cNvSpPr>
            <a:spLocks noChangeShapeType="1"/>
          </p:cNvSpPr>
          <p:nvPr/>
        </p:nvSpPr>
        <p:spPr bwMode="auto">
          <a:xfrm>
            <a:off x="774700" y="3124200"/>
            <a:ext cx="5019675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716" name="Oval 3"/>
          <p:cNvSpPr>
            <a:spLocks noChangeArrowheads="1"/>
          </p:cNvSpPr>
          <p:nvPr/>
        </p:nvSpPr>
        <p:spPr bwMode="auto">
          <a:xfrm>
            <a:off x="549275" y="1498600"/>
            <a:ext cx="901700" cy="977900"/>
          </a:xfrm>
          <a:prstGeom prst="ellipse">
            <a:avLst/>
          </a:prstGeom>
          <a:solidFill>
            <a:srgbClr val="FFFF99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5717" name="Line 4"/>
          <p:cNvSpPr>
            <a:spLocks noChangeShapeType="1"/>
          </p:cNvSpPr>
          <p:nvPr/>
        </p:nvSpPr>
        <p:spPr bwMode="auto">
          <a:xfrm>
            <a:off x="971550" y="2433638"/>
            <a:ext cx="1588" cy="6731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718" name="Rectangle 5"/>
          <p:cNvSpPr>
            <a:spLocks noChangeArrowheads="1"/>
          </p:cNvSpPr>
          <p:nvPr/>
        </p:nvSpPr>
        <p:spPr bwMode="auto">
          <a:xfrm>
            <a:off x="3597275" y="1606550"/>
            <a:ext cx="1892300" cy="9779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5719" name="Line 6"/>
          <p:cNvSpPr>
            <a:spLocks noChangeShapeType="1"/>
          </p:cNvSpPr>
          <p:nvPr/>
        </p:nvSpPr>
        <p:spPr bwMode="auto">
          <a:xfrm>
            <a:off x="4505325" y="2597150"/>
            <a:ext cx="1588" cy="5207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720" name="Rectangle 7"/>
          <p:cNvSpPr>
            <a:spLocks noChangeArrowheads="1"/>
          </p:cNvSpPr>
          <p:nvPr/>
        </p:nvSpPr>
        <p:spPr bwMode="auto">
          <a:xfrm>
            <a:off x="1773238" y="3846513"/>
            <a:ext cx="977900" cy="9080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5721" name="Rectangle 8"/>
          <p:cNvSpPr>
            <a:spLocks noChangeArrowheads="1"/>
          </p:cNvSpPr>
          <p:nvPr/>
        </p:nvSpPr>
        <p:spPr bwMode="auto">
          <a:xfrm>
            <a:off x="2916238" y="3846513"/>
            <a:ext cx="977900" cy="5969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5722" name="Line 9"/>
          <p:cNvSpPr>
            <a:spLocks noChangeShapeType="1"/>
          </p:cNvSpPr>
          <p:nvPr/>
        </p:nvSpPr>
        <p:spPr bwMode="auto">
          <a:xfrm>
            <a:off x="2414588" y="4754563"/>
            <a:ext cx="0" cy="8128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723" name="Line 10"/>
          <p:cNvSpPr>
            <a:spLocks noChangeShapeType="1"/>
          </p:cNvSpPr>
          <p:nvPr/>
        </p:nvSpPr>
        <p:spPr bwMode="auto">
          <a:xfrm>
            <a:off x="3443288" y="4456113"/>
            <a:ext cx="1587" cy="596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724" name="Line 11"/>
          <p:cNvSpPr>
            <a:spLocks noChangeShapeType="1"/>
          </p:cNvSpPr>
          <p:nvPr/>
        </p:nvSpPr>
        <p:spPr bwMode="auto">
          <a:xfrm flipV="1">
            <a:off x="2376488" y="3146425"/>
            <a:ext cx="1587" cy="70167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725" name="Line 12"/>
          <p:cNvSpPr>
            <a:spLocks noChangeShapeType="1"/>
          </p:cNvSpPr>
          <p:nvPr/>
        </p:nvSpPr>
        <p:spPr bwMode="auto">
          <a:xfrm flipV="1">
            <a:off x="3494088" y="3127375"/>
            <a:ext cx="1587" cy="70167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726" name="Rectangle 13"/>
          <p:cNvSpPr>
            <a:spLocks noChangeArrowheads="1"/>
          </p:cNvSpPr>
          <p:nvPr/>
        </p:nvSpPr>
        <p:spPr bwMode="auto">
          <a:xfrm>
            <a:off x="612775" y="1760538"/>
            <a:ext cx="773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115727" name="Rectangle 14"/>
          <p:cNvSpPr>
            <a:spLocks noChangeArrowheads="1"/>
          </p:cNvSpPr>
          <p:nvPr/>
        </p:nvSpPr>
        <p:spPr bwMode="auto">
          <a:xfrm>
            <a:off x="1995488" y="3840163"/>
            <a:ext cx="587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115728" name="Rectangle 15"/>
          <p:cNvSpPr>
            <a:spLocks noChangeArrowheads="1"/>
          </p:cNvSpPr>
          <p:nvPr/>
        </p:nvSpPr>
        <p:spPr bwMode="auto">
          <a:xfrm>
            <a:off x="3200400" y="3971925"/>
            <a:ext cx="587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115729" name="Rectangle 16"/>
          <p:cNvSpPr>
            <a:spLocks noChangeArrowheads="1"/>
          </p:cNvSpPr>
          <p:nvPr/>
        </p:nvSpPr>
        <p:spPr bwMode="auto">
          <a:xfrm>
            <a:off x="3286125" y="1143000"/>
            <a:ext cx="2508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Mémoire centrale</a:t>
            </a:r>
          </a:p>
        </p:txBody>
      </p:sp>
      <p:graphicFrame>
        <p:nvGraphicFramePr>
          <p:cNvPr id="115730" name="Object 17"/>
          <p:cNvGraphicFramePr>
            <a:graphicFrameLocks noChangeAspect="1"/>
          </p:cNvGraphicFramePr>
          <p:nvPr/>
        </p:nvGraphicFramePr>
        <p:xfrm>
          <a:off x="3243263" y="5043488"/>
          <a:ext cx="703262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r:id="rId4" imgW="935440" imgH="935440" progId="">
                  <p:embed/>
                </p:oleObj>
              </mc:Choice>
              <mc:Fallback>
                <p:oleObj r:id="rId4" imgW="935440" imgH="935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5043488"/>
                        <a:ext cx="703262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31" name="Text Box 18"/>
          <p:cNvSpPr txBox="1">
            <a:spLocks noChangeArrowheads="1"/>
          </p:cNvSpPr>
          <p:nvPr/>
        </p:nvSpPr>
        <p:spPr bwMode="auto">
          <a:xfrm>
            <a:off x="93663" y="0"/>
            <a:ext cx="5580062" cy="9906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GESTION DES ENTREES-SORTIES</a:t>
            </a:r>
          </a:p>
        </p:txBody>
      </p:sp>
      <p:sp>
        <p:nvSpPr>
          <p:cNvPr id="115732" name="Rectangle 19"/>
          <p:cNvSpPr>
            <a:spLocks noChangeArrowheads="1"/>
          </p:cNvSpPr>
          <p:nvPr/>
        </p:nvSpPr>
        <p:spPr bwMode="auto">
          <a:xfrm>
            <a:off x="1919288" y="4373563"/>
            <a:ext cx="762000" cy="3048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RD</a:t>
            </a:r>
          </a:p>
        </p:txBody>
      </p:sp>
      <p:sp>
        <p:nvSpPr>
          <p:cNvPr id="115733" name="Text Box 22"/>
          <p:cNvSpPr txBox="1">
            <a:spLocks noChangeArrowheads="1"/>
          </p:cNvSpPr>
          <p:nvPr/>
        </p:nvSpPr>
        <p:spPr bwMode="auto">
          <a:xfrm>
            <a:off x="1000125" y="2763838"/>
            <a:ext cx="36353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1.  Mettre octet dans RD; RD libre, N fois</a:t>
            </a:r>
          </a:p>
        </p:txBody>
      </p:sp>
      <p:pic>
        <p:nvPicPr>
          <p:cNvPr id="115734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556250"/>
            <a:ext cx="911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29388" y="6381750"/>
            <a:ext cx="2133600" cy="365125"/>
          </a:xfrm>
        </p:spPr>
        <p:txBody>
          <a:bodyPr/>
          <a:lstStyle/>
          <a:p>
            <a:fld id="{FCD3659A-DC29-4197-8BEA-001A3C9A89DF}" type="slidenum">
              <a:rPr lang="fr-FR" altLang="fr-FR"/>
              <a:pPr/>
              <a:t>46</a:t>
            </a:fld>
            <a:endParaRPr lang="fr-FR" alt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884613" y="1766888"/>
          <a:ext cx="1006476" cy="6892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5492"/>
                <a:gridCol w="335492"/>
                <a:gridCol w="335492"/>
              </a:tblGrid>
              <a:tr h="212956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91514" marR="91514" marT="45633" marB="45633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91514" marR="91514" marT="45633" marB="45633"/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 marL="91514" marR="91514" marT="45633" marB="45633"/>
                </a:tc>
              </a:tr>
              <a:tr h="238009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 marL="91514" marR="91514" marT="45633" marB="45633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91514" marR="91514" marT="45633" marB="45633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91514" marR="91514" marT="45633" marB="45633"/>
                </a:tc>
              </a:tr>
              <a:tr h="238009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 marL="91514" marR="91514" marT="45633" marB="45633"/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 marL="91514" marR="91514" marT="45633" marB="45633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91514" marR="91514" marT="45633" marB="45633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253163" y="77788"/>
            <a:ext cx="2687637" cy="20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ea typeface="Microsoft YaHei" charset="-122"/>
              </a:rPr>
              <a:t>On souhaite imprimer N octets de la mémoire centrale</a:t>
            </a:r>
          </a:p>
          <a:p>
            <a:pPr marL="342900" indent="-342900">
              <a:buFont typeface="Wingdings" pitchFamily="2" charset="2"/>
              <a:buChar char="à"/>
              <a:defRPr/>
            </a:pPr>
            <a:r>
              <a:rPr lang="fr-FR" sz="1800" dirty="0">
                <a:solidFill>
                  <a:schemeClr val="tx1"/>
                </a:solidFill>
                <a:ea typeface="Microsoft YaHei" charset="-122"/>
                <a:sym typeface="Wingdings" pitchFamily="2" charset="2"/>
              </a:rPr>
              <a:t>Chaque octet doit être écrit dans RD, puis être envoyé à l’imprimante par l’UE</a:t>
            </a:r>
          </a:p>
        </p:txBody>
      </p:sp>
      <p:sp>
        <p:nvSpPr>
          <p:cNvPr id="115756" name="Rectangle 5"/>
          <p:cNvSpPr>
            <a:spLocks noChangeArrowheads="1"/>
          </p:cNvSpPr>
          <p:nvPr/>
        </p:nvSpPr>
        <p:spPr bwMode="auto">
          <a:xfrm>
            <a:off x="3787775" y="1851025"/>
            <a:ext cx="120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chemeClr val="tx1"/>
                </a:solidFill>
              </a:rPr>
              <a:t>N octets</a:t>
            </a:r>
            <a:endParaRPr lang="fr-FR" altLang="fr-FR"/>
          </a:p>
        </p:txBody>
      </p:sp>
      <p:sp>
        <p:nvSpPr>
          <p:cNvPr id="115757" name="Text Box 22"/>
          <p:cNvSpPr txBox="1">
            <a:spLocks noChangeArrowheads="1"/>
          </p:cNvSpPr>
          <p:nvPr/>
        </p:nvSpPr>
        <p:spPr bwMode="auto">
          <a:xfrm>
            <a:off x="84138" y="4864100"/>
            <a:ext cx="21780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AutoNum type="arabicPeriod" startAt="2"/>
            </a:pPr>
            <a:r>
              <a:rPr lang="fr-FR" altLang="fr-FR" sz="1600">
                <a:solidFill>
                  <a:srgbClr val="000000"/>
                </a:solidFill>
              </a:rPr>
              <a:t>Transférer RD dans l’imprimante;</a:t>
            </a:r>
          </a:p>
          <a:p>
            <a:pPr>
              <a:buClrTx/>
              <a:buFontTx/>
              <a:buAutoNum type="arabicPeriod" startAt="2"/>
            </a:pPr>
            <a:r>
              <a:rPr lang="fr-FR" altLang="fr-FR" sz="1600">
                <a:solidFill>
                  <a:srgbClr val="000000"/>
                </a:solidFill>
              </a:rPr>
              <a:t>Libérer RD</a:t>
            </a:r>
          </a:p>
        </p:txBody>
      </p:sp>
      <p:sp>
        <p:nvSpPr>
          <p:cNvPr id="7" name="Organigramme : Décision 6"/>
          <p:cNvSpPr/>
          <p:nvPr/>
        </p:nvSpPr>
        <p:spPr>
          <a:xfrm>
            <a:off x="6494463" y="2433638"/>
            <a:ext cx="2649537" cy="881062"/>
          </a:xfrm>
          <a:prstGeom prst="flowChartDecisi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RD </a:t>
            </a:r>
            <a:r>
              <a:rPr lang="fr-FR" sz="1800" dirty="0">
                <a:solidFill>
                  <a:schemeClr val="tx1"/>
                </a:solidFill>
              </a:rPr>
              <a:t>libre</a:t>
            </a:r>
            <a:r>
              <a:rPr lang="fr-FR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8" name="Organigramme : Processus 7"/>
          <p:cNvSpPr/>
          <p:nvPr/>
        </p:nvSpPr>
        <p:spPr>
          <a:xfrm>
            <a:off x="6808788" y="3721100"/>
            <a:ext cx="2089150" cy="642938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rgbClr val="000000"/>
                </a:solidFill>
              </a:rPr>
              <a:t>Mettre octet dans RD</a:t>
            </a:r>
            <a:endParaRPr lang="fr-FR" dirty="0"/>
          </a:p>
        </p:txBody>
      </p:sp>
      <p:sp>
        <p:nvSpPr>
          <p:cNvPr id="35" name="Organigramme : Processus 34"/>
          <p:cNvSpPr/>
          <p:nvPr/>
        </p:nvSpPr>
        <p:spPr>
          <a:xfrm>
            <a:off x="6640513" y="5391150"/>
            <a:ext cx="2087562" cy="706438"/>
          </a:xfrm>
          <a:prstGeom prst="flowChartProcess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rgbClr val="000000"/>
                </a:solidFill>
              </a:rPr>
              <a:t>Ecrire octet sur IMP</a:t>
            </a:r>
          </a:p>
        </p:txBody>
      </p:sp>
      <p:cxnSp>
        <p:nvCxnSpPr>
          <p:cNvPr id="14" name="Connecteur droit avec flèche 13"/>
          <p:cNvCxnSpPr>
            <a:stCxn id="7" idx="2"/>
          </p:cNvCxnSpPr>
          <p:nvPr/>
        </p:nvCxnSpPr>
        <p:spPr>
          <a:xfrm>
            <a:off x="7820025" y="3284538"/>
            <a:ext cx="0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6262688" y="2343150"/>
            <a:ext cx="0" cy="3929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262688" y="2281238"/>
            <a:ext cx="1276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endCxn id="7" idx="0"/>
          </p:cNvCxnSpPr>
          <p:nvPr/>
        </p:nvCxnSpPr>
        <p:spPr>
          <a:xfrm>
            <a:off x="7548563" y="2281238"/>
            <a:ext cx="271462" cy="122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65" name="ZoneTexte 45"/>
          <p:cNvSpPr txBox="1">
            <a:spLocks noChangeArrowheads="1"/>
          </p:cNvSpPr>
          <p:nvPr/>
        </p:nvSpPr>
        <p:spPr bwMode="auto">
          <a:xfrm rot="-5400000">
            <a:off x="5380038" y="3997325"/>
            <a:ext cx="1252537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FF0000"/>
                </a:solidFill>
              </a:rPr>
              <a:t>RD libre</a:t>
            </a:r>
          </a:p>
        </p:txBody>
      </p:sp>
      <p:sp>
        <p:nvSpPr>
          <p:cNvPr id="115766" name="ZoneTexte 46"/>
          <p:cNvSpPr txBox="1">
            <a:spLocks noChangeArrowheads="1"/>
          </p:cNvSpPr>
          <p:nvPr/>
        </p:nvSpPr>
        <p:spPr bwMode="auto">
          <a:xfrm>
            <a:off x="8027988" y="3240088"/>
            <a:ext cx="58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chemeClr val="tx1"/>
                </a:solidFill>
              </a:rPr>
              <a:t>oui</a:t>
            </a:r>
          </a:p>
        </p:txBody>
      </p:sp>
      <p:cxnSp>
        <p:nvCxnSpPr>
          <p:cNvPr id="49" name="Connecteur droit 48"/>
          <p:cNvCxnSpPr/>
          <p:nvPr/>
        </p:nvCxnSpPr>
        <p:spPr>
          <a:xfrm flipH="1" flipV="1">
            <a:off x="6494463" y="3446463"/>
            <a:ext cx="1325562" cy="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6494463" y="2403475"/>
            <a:ext cx="0" cy="104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69" name="ZoneTexte 80"/>
          <p:cNvSpPr txBox="1">
            <a:spLocks noChangeArrowheads="1"/>
          </p:cNvSpPr>
          <p:nvPr/>
        </p:nvSpPr>
        <p:spPr bwMode="auto">
          <a:xfrm>
            <a:off x="6503988" y="3052763"/>
            <a:ext cx="792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chemeClr val="tx1"/>
                </a:solidFill>
              </a:rPr>
              <a:t>non</a:t>
            </a:r>
          </a:p>
        </p:txBody>
      </p:sp>
      <p:cxnSp>
        <p:nvCxnSpPr>
          <p:cNvPr id="58" name="Connecteur droit 57"/>
          <p:cNvCxnSpPr/>
          <p:nvPr/>
        </p:nvCxnSpPr>
        <p:spPr>
          <a:xfrm>
            <a:off x="6262688" y="6272213"/>
            <a:ext cx="8175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6442075" y="4722813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6391275" y="2343150"/>
            <a:ext cx="0" cy="2379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7843838" y="4425950"/>
            <a:ext cx="0" cy="29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endCxn id="7" idx="0"/>
          </p:cNvCxnSpPr>
          <p:nvPr/>
        </p:nvCxnSpPr>
        <p:spPr>
          <a:xfrm flipV="1">
            <a:off x="6503988" y="2403475"/>
            <a:ext cx="1316037" cy="41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6365875" y="2343150"/>
            <a:ext cx="1428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76" name="ZoneTexte 144"/>
          <p:cNvSpPr txBox="1">
            <a:spLocks noChangeArrowheads="1"/>
          </p:cNvSpPr>
          <p:nvPr/>
        </p:nvSpPr>
        <p:spPr bwMode="auto">
          <a:xfrm>
            <a:off x="7073900" y="497681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</a:rPr>
              <a:t>RD occupé</a:t>
            </a:r>
          </a:p>
        </p:txBody>
      </p:sp>
      <p:sp>
        <p:nvSpPr>
          <p:cNvPr id="115777" name="ZoneTexte 145"/>
          <p:cNvSpPr txBox="1">
            <a:spLocks noChangeArrowheads="1"/>
          </p:cNvSpPr>
          <p:nvPr/>
        </p:nvSpPr>
        <p:spPr bwMode="auto">
          <a:xfrm>
            <a:off x="7172325" y="6088063"/>
            <a:ext cx="985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</a:rPr>
              <a:t>RD libre</a:t>
            </a:r>
          </a:p>
        </p:txBody>
      </p:sp>
      <p:pic>
        <p:nvPicPr>
          <p:cNvPr id="115778" name="Picture 29" descr="C:\Users\darty forum\AppData\Local\Microsoft\Windows\Temporary Internet Files\Content.IE5\1M2EMGIC\PngMedium-Hourglass-4651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5441950"/>
            <a:ext cx="4556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79" name="Picture 29" descr="C:\Users\darty forum\AppData\Local\Microsoft\Windows\Temporary Internet Files\Content.IE5\1M2EMGIC\PngMedium-Hourglass-4651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841875"/>
            <a:ext cx="4556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80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022475"/>
            <a:ext cx="855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81" name="Picture 35" descr="C:\Users\darty forum\AppData\Local\Microsoft\Windows\Temporary Internet Files\Content.IE5\43CARVDY\claudesegardsangatte128164742074_gros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713413"/>
            <a:ext cx="684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93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23850" y="1196975"/>
            <a:ext cx="7056438" cy="26638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7594600" y="2492375"/>
            <a:ext cx="1301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CPU</a:t>
            </a: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(logiciel)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95288" y="4005263"/>
            <a:ext cx="7056437" cy="2303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7558088" y="5300663"/>
            <a:ext cx="13843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fr-FR" altLang="fr-FR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(matériel)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68313" y="1844675"/>
            <a:ext cx="2374900" cy="1943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211638" y="1773238"/>
            <a:ext cx="2089150" cy="1943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622300" y="1773238"/>
            <a:ext cx="2122488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Programme utilisateur</a:t>
            </a:r>
          </a:p>
          <a:p>
            <a:pPr>
              <a:buClrTx/>
              <a:buFontTx/>
              <a:buNone/>
            </a:pPr>
            <a:endParaRPr lang="fr-FR" altLang="fr-FR" sz="16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Début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Char buf (1..n)</a:t>
            </a:r>
          </a:p>
          <a:p>
            <a:pPr>
              <a:buClrTx/>
              <a:buFontTx/>
              <a:buNone/>
            </a:pPr>
            <a:endParaRPr lang="fr-FR" altLang="fr-FR" sz="16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Imprimer (buf, n octets)</a:t>
            </a:r>
          </a:p>
          <a:p>
            <a:pPr>
              <a:buClrTx/>
              <a:buFontTx/>
              <a:buNone/>
            </a:pPr>
            <a:endParaRPr lang="fr-FR" altLang="fr-FR" sz="16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fin</a:t>
            </a:r>
          </a:p>
          <a:p>
            <a:pPr>
              <a:buClrTx/>
              <a:buFontTx/>
              <a:buNone/>
            </a:pPr>
            <a:endParaRPr lang="fr-FR" altLang="fr-FR" sz="1600">
              <a:solidFill>
                <a:srgbClr val="000000"/>
              </a:solidFill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4283075" y="1700213"/>
            <a:ext cx="1905000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FF3300"/>
                </a:solidFill>
              </a:rPr>
              <a:t>Pilote (driver)</a:t>
            </a:r>
          </a:p>
          <a:p>
            <a:pPr>
              <a:buClrTx/>
              <a:buFontTx/>
              <a:buNone/>
            </a:pPr>
            <a:endParaRPr lang="fr-FR" altLang="fr-FR">
              <a:solidFill>
                <a:srgbClr val="FF3300"/>
              </a:solidFill>
            </a:endParaRPr>
          </a:p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Imprimer ()</a:t>
            </a:r>
          </a:p>
          <a:p>
            <a:pPr>
              <a:buClrTx/>
              <a:buFontTx/>
              <a:buNone/>
            </a:pPr>
            <a:endParaRPr lang="fr-FR" altLang="fr-FR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Tester()</a:t>
            </a: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1138238" y="4756150"/>
            <a:ext cx="1892300" cy="9779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827088" y="4292600"/>
            <a:ext cx="2508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Mémoire centrale</a:t>
            </a: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1589088" y="4978400"/>
            <a:ext cx="1447800" cy="6096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N octets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997450" y="4083050"/>
            <a:ext cx="977900" cy="9080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H="1">
            <a:off x="5146675" y="4991100"/>
            <a:ext cx="303213" cy="309563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5219700" y="4076700"/>
            <a:ext cx="587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5143500" y="4610100"/>
            <a:ext cx="762000" cy="3048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RD</a:t>
            </a:r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H="1">
            <a:off x="3201988" y="3789363"/>
            <a:ext cx="1587500" cy="1152525"/>
          </a:xfrm>
          <a:prstGeom prst="line">
            <a:avLst/>
          </a:prstGeom>
          <a:noFill/>
          <a:ln w="2844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4787900" y="3860800"/>
            <a:ext cx="1588" cy="936625"/>
          </a:xfrm>
          <a:prstGeom prst="line">
            <a:avLst/>
          </a:prstGeom>
          <a:noFill/>
          <a:ln w="2844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>
            <a:off x="2843213" y="3213100"/>
            <a:ext cx="1368425" cy="71438"/>
          </a:xfrm>
          <a:prstGeom prst="line">
            <a:avLst/>
          </a:prstGeom>
          <a:noFill/>
          <a:ln w="2844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3995738" y="1196975"/>
            <a:ext cx="3527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Système d’exploitation</a:t>
            </a:r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>
            <a:off x="3419475" y="1268413"/>
            <a:ext cx="1588" cy="252095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16758" name="Group 22"/>
          <p:cNvGrpSpPr>
            <a:grpSpLocks/>
          </p:cNvGrpSpPr>
          <p:nvPr/>
        </p:nvGrpSpPr>
        <p:grpSpPr bwMode="auto">
          <a:xfrm>
            <a:off x="4211638" y="5300663"/>
            <a:ext cx="1112837" cy="674687"/>
            <a:chOff x="2653" y="3339"/>
            <a:chExt cx="701" cy="425"/>
          </a:xfrm>
        </p:grpSpPr>
        <p:pic>
          <p:nvPicPr>
            <p:cNvPr id="116762" name="Picture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339"/>
              <a:ext cx="701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6763" name="Text Box 24"/>
            <p:cNvSpPr txBox="1">
              <a:spLocks noChangeArrowheads="1"/>
            </p:cNvSpPr>
            <p:nvPr/>
          </p:nvSpPr>
          <p:spPr bwMode="auto">
            <a:xfrm>
              <a:off x="2653" y="3339"/>
              <a:ext cx="701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80D0-0387-49BF-8FD7-0090E46B0F55}" type="slidenum">
              <a:rPr lang="fr-FR" altLang="fr-FR"/>
              <a:pPr/>
              <a:t>47</a:t>
            </a:fld>
            <a:endParaRPr lang="fr-FR" altLang="fr-FR"/>
          </a:p>
        </p:txBody>
      </p:sp>
      <p:sp>
        <p:nvSpPr>
          <p:cNvPr id="116761" name="Text Box 18"/>
          <p:cNvSpPr txBox="1">
            <a:spLocks noChangeArrowheads="1"/>
          </p:cNvSpPr>
          <p:nvPr/>
        </p:nvSpPr>
        <p:spPr bwMode="auto">
          <a:xfrm>
            <a:off x="676275" y="152400"/>
            <a:ext cx="7424738" cy="9906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GESTION DES ENTREES-SORTIES</a:t>
            </a:r>
          </a:p>
        </p:txBody>
      </p:sp>
    </p:spTree>
    <p:extLst>
      <p:ext uri="{BB962C8B-B14F-4D97-AF65-F5344CB8AC3E}">
        <p14:creationId xmlns:p14="http://schemas.microsoft.com/office/powerpoint/2010/main" val="1057333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468313" y="1412875"/>
            <a:ext cx="82804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FF3300"/>
                </a:solidFill>
                <a:latin typeface="Arial" panose="020B0604020202020204" pitchFamily="34" charset="0"/>
              </a:rPr>
              <a:t>Pilote d’entrées-sorties</a:t>
            </a:r>
            <a:r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t> : c’est un programme du système d’exploitation qui gère l’unité d’échange.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t>Chaque unité d’échange a son propre pilote (</a:t>
            </a:r>
            <a:r>
              <a:rPr lang="fr-FR" altLang="fr-FR" i="1">
                <a:solidFill>
                  <a:srgbClr val="000000"/>
                </a:solidFill>
                <a:latin typeface="Arial" panose="020B0604020202020204" pitchFamily="34" charset="0"/>
              </a:rPr>
              <a:t>driver</a:t>
            </a:r>
            <a:r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t>Un programme utilisateur faut appel au pilote pour utiliser un périphérique.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t>Les opérations réalisées par le pilote divergent en fonction du mode d’entrées-sorties utilisé (programmés, avec interruptions, avec DMA)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B0F-0A9F-4BB6-8402-156A29129BCC}" type="slidenum">
              <a:rPr lang="fr-FR" altLang="fr-FR"/>
              <a:pPr/>
              <a:t>48</a:t>
            </a:fld>
            <a:endParaRPr lang="fr-FR" altLang="fr-FR"/>
          </a:p>
        </p:txBody>
      </p:sp>
      <p:sp>
        <p:nvSpPr>
          <p:cNvPr id="117765" name="Text Box 18"/>
          <p:cNvSpPr txBox="1">
            <a:spLocks noChangeArrowheads="1"/>
          </p:cNvSpPr>
          <p:nvPr/>
        </p:nvSpPr>
        <p:spPr bwMode="auto">
          <a:xfrm>
            <a:off x="676275" y="152400"/>
            <a:ext cx="7424738" cy="9906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GESTION DES ENTREES-SORTIES</a:t>
            </a:r>
          </a:p>
        </p:txBody>
      </p:sp>
    </p:spTree>
    <p:extLst>
      <p:ext uri="{BB962C8B-B14F-4D97-AF65-F5344CB8AC3E}">
        <p14:creationId xmlns:p14="http://schemas.microsoft.com/office/powerpoint/2010/main" val="3606310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384425" y="4727575"/>
            <a:ext cx="3887788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Traitement des entrées-sorties</a:t>
            </a:r>
          </a:p>
          <a:p>
            <a:pPr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L'UE délivre une interruption pour signaler qu'elle est </a:t>
            </a:r>
            <a:r>
              <a:rPr lang="fr-FR" altLang="fr-F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prête.</a:t>
            </a:r>
            <a:endParaRPr lang="fr-FR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774700" y="3124200"/>
            <a:ext cx="7747000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908" name="Oval 4"/>
          <p:cNvSpPr>
            <a:spLocks noChangeArrowheads="1"/>
          </p:cNvSpPr>
          <p:nvPr/>
        </p:nvSpPr>
        <p:spPr bwMode="auto">
          <a:xfrm>
            <a:off x="1225550" y="1530350"/>
            <a:ext cx="901700" cy="977900"/>
          </a:xfrm>
          <a:prstGeom prst="ellips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>
            <a:off x="1676400" y="2444750"/>
            <a:ext cx="1588" cy="6731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197350" y="539750"/>
            <a:ext cx="4559300" cy="25019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25488" y="3816350"/>
            <a:ext cx="2044700" cy="5969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1176338" y="4425950"/>
            <a:ext cx="1587" cy="596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 flipV="1">
            <a:off x="1328738" y="3116263"/>
            <a:ext cx="1587" cy="70167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1282700" y="1884363"/>
            <a:ext cx="773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92075" y="3835400"/>
            <a:ext cx="587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6242050" y="128588"/>
            <a:ext cx="24193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Mémoire centrale </a:t>
            </a: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465638" y="558800"/>
            <a:ext cx="4095750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 u="sng">
                <a:solidFill>
                  <a:srgbClr val="000000"/>
                </a:solidFill>
              </a:rPr>
              <a:t>Sous_Programme d'IRQ_UE</a:t>
            </a:r>
            <a:r>
              <a:rPr lang="fr-FR" altLang="fr-FR" sz="2000">
                <a:solidFill>
                  <a:srgbClr val="000000"/>
                </a:solidFill>
              </a:rPr>
              <a:t> :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transférer donnée_suivante dans RD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RTI</a:t>
            </a:r>
          </a:p>
          <a:p>
            <a:pPr>
              <a:buClrTx/>
              <a:buFontTx/>
              <a:buNone/>
            </a:pPr>
            <a:endParaRPr lang="fr-FR" altLang="fr-FR" sz="20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fr-FR" altLang="fr-FR" sz="2000" u="sng">
                <a:solidFill>
                  <a:srgbClr val="000000"/>
                </a:solidFill>
              </a:rPr>
              <a:t>Pilote d’Entrées-sorties</a:t>
            </a:r>
            <a:r>
              <a:rPr lang="fr-FR" altLang="fr-FR" sz="2000">
                <a:solidFill>
                  <a:srgbClr val="000000"/>
                </a:solidFill>
              </a:rPr>
              <a:t> :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Vérifier UE prête;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Transférer première_donnée dans RD;</a:t>
            </a:r>
          </a:p>
          <a:p>
            <a:pPr>
              <a:buClrTx/>
              <a:buFontTx/>
              <a:buNone/>
            </a:pPr>
            <a:endParaRPr lang="fr-FR" altLang="fr-FR" sz="20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fr-FR" altLang="fr-FR" sz="20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fr-FR" altLang="fr-FR" sz="2000">
              <a:solidFill>
                <a:srgbClr val="000000"/>
              </a:solidFill>
            </a:endParaRP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877888" y="3968750"/>
            <a:ext cx="596900" cy="2921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1914525" y="3951288"/>
            <a:ext cx="596900" cy="2921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933450" y="3895725"/>
            <a:ext cx="569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RE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1908175" y="3887788"/>
            <a:ext cx="603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RD</a:t>
            </a:r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 flipH="1">
            <a:off x="3649663" y="2133600"/>
            <a:ext cx="549275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>
            <a:off x="3657600" y="2139950"/>
            <a:ext cx="1588" cy="977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23924" name="Group 20"/>
          <p:cNvGrpSpPr>
            <a:grpSpLocks/>
          </p:cNvGrpSpPr>
          <p:nvPr/>
        </p:nvGrpSpPr>
        <p:grpSpPr bwMode="auto">
          <a:xfrm>
            <a:off x="323850" y="5013325"/>
            <a:ext cx="1579563" cy="895350"/>
            <a:chOff x="567" y="3158"/>
            <a:chExt cx="995" cy="564"/>
          </a:xfrm>
        </p:grpSpPr>
        <p:pic>
          <p:nvPicPr>
            <p:cNvPr id="123947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158"/>
              <a:ext cx="995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948" name="Text Box 22"/>
            <p:cNvSpPr txBox="1">
              <a:spLocks noChangeArrowheads="1"/>
            </p:cNvSpPr>
            <p:nvPr/>
          </p:nvSpPr>
          <p:spPr bwMode="auto">
            <a:xfrm>
              <a:off x="567" y="3158"/>
              <a:ext cx="995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0F6-CBA5-4043-B8C7-F18B28F0DB95}" type="slidenum">
              <a:rPr lang="fr-FR" altLang="fr-FR"/>
              <a:pPr/>
              <a:t>49</a:t>
            </a:fld>
            <a:endParaRPr lang="fr-FR" altLang="fr-FR"/>
          </a:p>
        </p:txBody>
      </p:sp>
      <p:sp>
        <p:nvSpPr>
          <p:cNvPr id="123927" name="Text Box 1"/>
          <p:cNvSpPr txBox="1">
            <a:spLocks noChangeArrowheads="1"/>
          </p:cNvSpPr>
          <p:nvPr/>
        </p:nvSpPr>
        <p:spPr bwMode="auto">
          <a:xfrm>
            <a:off x="385763" y="128588"/>
            <a:ext cx="3538537" cy="128428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Le mode d’entrées-sorties avec interruptions</a:t>
            </a:r>
          </a:p>
        </p:txBody>
      </p:sp>
      <p:sp>
        <p:nvSpPr>
          <p:cNvPr id="51" name="Organigramme : Fusion 50"/>
          <p:cNvSpPr/>
          <p:nvPr/>
        </p:nvSpPr>
        <p:spPr>
          <a:xfrm>
            <a:off x="7646988" y="5299075"/>
            <a:ext cx="179387" cy="113823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Organigramme : Décision 51"/>
          <p:cNvSpPr/>
          <p:nvPr/>
        </p:nvSpPr>
        <p:spPr>
          <a:xfrm>
            <a:off x="6964363" y="3333750"/>
            <a:ext cx="1885950" cy="681038"/>
          </a:xfrm>
          <a:prstGeom prst="flowChartDecisi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</a:rPr>
              <a:t>RD libre ?</a:t>
            </a:r>
          </a:p>
        </p:txBody>
      </p:sp>
      <p:sp>
        <p:nvSpPr>
          <p:cNvPr id="53" name="Organigramme : Processus 52"/>
          <p:cNvSpPr/>
          <p:nvPr/>
        </p:nvSpPr>
        <p:spPr>
          <a:xfrm>
            <a:off x="7188200" y="4351338"/>
            <a:ext cx="1485900" cy="496887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000000"/>
                </a:solidFill>
              </a:rPr>
              <a:t>Mettre octet dans RD</a:t>
            </a:r>
            <a:endParaRPr lang="fr-FR" sz="1600" dirty="0"/>
          </a:p>
        </p:txBody>
      </p:sp>
      <p:sp>
        <p:nvSpPr>
          <p:cNvPr id="54" name="Organigramme : Processus 53"/>
          <p:cNvSpPr/>
          <p:nvPr/>
        </p:nvSpPr>
        <p:spPr>
          <a:xfrm>
            <a:off x="7116763" y="5661025"/>
            <a:ext cx="1485900" cy="546100"/>
          </a:xfrm>
          <a:prstGeom prst="flowChartProcess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000000"/>
                </a:solidFill>
              </a:rPr>
              <a:t>Ecrire octet sur IMP</a:t>
            </a:r>
          </a:p>
        </p:txBody>
      </p:sp>
      <p:cxnSp>
        <p:nvCxnSpPr>
          <p:cNvPr id="55" name="Connecteur droit avec flèche 54"/>
          <p:cNvCxnSpPr>
            <a:stCxn id="52" idx="2"/>
          </p:cNvCxnSpPr>
          <p:nvPr/>
        </p:nvCxnSpPr>
        <p:spPr>
          <a:xfrm>
            <a:off x="7907338" y="4014788"/>
            <a:ext cx="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endCxn id="52" idx="0"/>
          </p:cNvCxnSpPr>
          <p:nvPr/>
        </p:nvCxnSpPr>
        <p:spPr>
          <a:xfrm>
            <a:off x="7715250" y="3240088"/>
            <a:ext cx="192088" cy="93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34" name="ZoneTexte 56"/>
          <p:cNvSpPr txBox="1">
            <a:spLocks noChangeArrowheads="1"/>
          </p:cNvSpPr>
          <p:nvPr/>
        </p:nvSpPr>
        <p:spPr bwMode="auto">
          <a:xfrm>
            <a:off x="8056563" y="3979863"/>
            <a:ext cx="617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chemeClr val="tx1"/>
                </a:solidFill>
              </a:rPr>
              <a:t>oui</a:t>
            </a:r>
          </a:p>
        </p:txBody>
      </p:sp>
      <p:cxnSp>
        <p:nvCxnSpPr>
          <p:cNvPr id="58" name="Connecteur droit 57"/>
          <p:cNvCxnSpPr/>
          <p:nvPr/>
        </p:nvCxnSpPr>
        <p:spPr>
          <a:xfrm flipH="1" flipV="1">
            <a:off x="6964363" y="4140200"/>
            <a:ext cx="942975" cy="1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6964363" y="3333750"/>
            <a:ext cx="0" cy="80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37" name="ZoneTexte 59"/>
          <p:cNvSpPr txBox="1">
            <a:spLocks noChangeArrowheads="1"/>
          </p:cNvSpPr>
          <p:nvPr/>
        </p:nvSpPr>
        <p:spPr bwMode="auto">
          <a:xfrm>
            <a:off x="6970713" y="3835400"/>
            <a:ext cx="565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solidFill>
                  <a:schemeClr val="tx1"/>
                </a:solidFill>
              </a:rPr>
              <a:t>non</a:t>
            </a:r>
          </a:p>
        </p:txBody>
      </p:sp>
      <p:cxnSp>
        <p:nvCxnSpPr>
          <p:cNvPr id="64" name="Connecteur droit avec flèche 63"/>
          <p:cNvCxnSpPr>
            <a:endCxn id="52" idx="0"/>
          </p:cNvCxnSpPr>
          <p:nvPr/>
        </p:nvCxnSpPr>
        <p:spPr>
          <a:xfrm flipV="1">
            <a:off x="6970713" y="3333750"/>
            <a:ext cx="936625" cy="33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39" name="ZoneTexte 65"/>
          <p:cNvSpPr txBox="1">
            <a:spLocks noChangeArrowheads="1"/>
          </p:cNvSpPr>
          <p:nvPr/>
        </p:nvSpPr>
        <p:spPr bwMode="auto">
          <a:xfrm>
            <a:off x="7167563" y="523081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</a:rPr>
              <a:t>RD occupé</a:t>
            </a:r>
          </a:p>
        </p:txBody>
      </p:sp>
      <p:sp>
        <p:nvSpPr>
          <p:cNvPr id="123940" name="ZoneTexte 66"/>
          <p:cNvSpPr txBox="1">
            <a:spLocks noChangeArrowheads="1"/>
          </p:cNvSpPr>
          <p:nvPr/>
        </p:nvSpPr>
        <p:spPr bwMode="auto">
          <a:xfrm>
            <a:off x="7308850" y="6207125"/>
            <a:ext cx="985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</a:rPr>
              <a:t>RD libre</a:t>
            </a: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6513513" y="6391275"/>
            <a:ext cx="795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6477000" y="4600575"/>
            <a:ext cx="36513" cy="1790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53" idx="1"/>
          </p:cNvCxnSpPr>
          <p:nvPr/>
        </p:nvCxnSpPr>
        <p:spPr>
          <a:xfrm>
            <a:off x="6513513" y="4600575"/>
            <a:ext cx="6746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44" name="ZoneTexte 13"/>
          <p:cNvSpPr txBox="1">
            <a:spLocks noChangeArrowheads="1"/>
          </p:cNvSpPr>
          <p:nvPr/>
        </p:nvSpPr>
        <p:spPr bwMode="auto">
          <a:xfrm>
            <a:off x="6451600" y="6391275"/>
            <a:ext cx="715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FF0000"/>
                </a:solidFill>
              </a:rPr>
              <a:t>IRQ</a:t>
            </a:r>
          </a:p>
        </p:txBody>
      </p:sp>
      <p:sp>
        <p:nvSpPr>
          <p:cNvPr id="123945" name="ZoneTexte 78"/>
          <p:cNvSpPr txBox="1">
            <a:spLocks noChangeArrowheads="1"/>
          </p:cNvSpPr>
          <p:nvPr/>
        </p:nvSpPr>
        <p:spPr bwMode="auto">
          <a:xfrm rot="-5400000">
            <a:off x="6173788" y="5207000"/>
            <a:ext cx="985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chemeClr val="tx1"/>
                </a:solidFill>
              </a:rPr>
              <a:t>RD libre</a:t>
            </a:r>
          </a:p>
        </p:txBody>
      </p:sp>
      <p:pic>
        <p:nvPicPr>
          <p:cNvPr id="123946" name="Picture 29" descr="C:\Users\darty forum\AppData\Local\Microsoft\Windows\Temporary Internet Files\Content.IE5\1M2EMGIC\PngMedium-Hourglass-4651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5630863"/>
            <a:ext cx="4556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089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4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DE5D-24E5-4E6B-A4C0-6D6C7FD1694A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311150" y="2420938"/>
            <a:ext cx="2654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71" name="Oval 3"/>
          <p:cNvSpPr>
            <a:spLocks noChangeArrowheads="1"/>
          </p:cNvSpPr>
          <p:nvPr/>
        </p:nvSpPr>
        <p:spPr bwMode="auto">
          <a:xfrm>
            <a:off x="762000" y="1069975"/>
            <a:ext cx="901700" cy="7350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1212850" y="1741488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316038" y="2965450"/>
            <a:ext cx="9779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 flipV="1">
            <a:off x="1876425" y="2293938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811213" y="1181100"/>
            <a:ext cx="774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2400">
                <a:latin typeface="Times New Roman" pitchFamily="18" charset="0"/>
              </a:rPr>
              <a:t>CPU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1460500" y="3036888"/>
            <a:ext cx="587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2400">
                <a:latin typeface="Times New Roman" pitchFamily="18" charset="0"/>
              </a:rPr>
              <a:t>UE</a:t>
            </a:r>
          </a:p>
        </p:txBody>
      </p:sp>
      <p:graphicFrame>
        <p:nvGraphicFramePr>
          <p:cNvPr id="83977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9438" y="2941638"/>
          <a:ext cx="703262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0" name="Microsoft ClipArt Gallery" r:id="rId3" imgW="1925280" imgH="3381120" progId="MS_ClipArt_Gallery">
                  <p:embed/>
                </p:oleObj>
              </mc:Choice>
              <mc:Fallback>
                <p:oleObj name="Microsoft ClipArt Gallery" r:id="rId3" imgW="1925280" imgH="3381120" progId="MS_ClipArt_Gallery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941638"/>
                        <a:ext cx="703262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2105025" y="2757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flipV="1">
            <a:off x="1660525" y="2438400"/>
            <a:ext cx="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V="1">
            <a:off x="1444625" y="1933575"/>
            <a:ext cx="0" cy="5413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730375" y="200183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solidFill>
                  <a:srgbClr val="FF3300"/>
                </a:solidFill>
                <a:latin typeface="Times New Roman" pitchFamily="18" charset="0"/>
              </a:rPr>
              <a:t>IRQ</a:t>
            </a:r>
          </a:p>
        </p:txBody>
      </p:sp>
      <p:sp>
        <p:nvSpPr>
          <p:cNvPr id="83982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47700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mtClean="0"/>
              <a:t>Mécanisme des interruptions</a:t>
            </a: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1517650" y="1354138"/>
            <a:ext cx="533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051050" y="1174750"/>
            <a:ext cx="612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 smtClean="0">
                <a:solidFill>
                  <a:srgbClr val="FF3300"/>
                </a:solidFill>
                <a:latin typeface="Times New Roman" pitchFamily="18" charset="0"/>
              </a:rPr>
              <a:t>INT</a:t>
            </a:r>
            <a:endParaRPr lang="fr-FR" sz="20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6322903" y="1981200"/>
            <a:ext cx="646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sz="2000" dirty="0" smtClean="0">
                <a:latin typeface="Times New Roman" pitchFamily="18" charset="0"/>
              </a:rPr>
              <a:t>Int </a:t>
            </a:r>
            <a:r>
              <a:rPr lang="fr-FR" sz="2000" dirty="0">
                <a:latin typeface="Times New Roman" pitchFamily="18" charset="0"/>
              </a:rPr>
              <a:t>?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6804025" y="3141663"/>
            <a:ext cx="18669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>
                <a:latin typeface="Times New Roman" pitchFamily="18" charset="0"/>
              </a:rPr>
              <a:t>Acquittement</a:t>
            </a:r>
          </a:p>
          <a:p>
            <a:pPr algn="ctr" eaLnBrk="0" hangingPunct="0"/>
            <a:r>
              <a:rPr lang="fr-FR" sz="1800">
                <a:latin typeface="Times New Roman" pitchFamily="18" charset="0"/>
              </a:rPr>
              <a:t>Identification IRQ</a:t>
            </a:r>
          </a:p>
          <a:p>
            <a:pPr algn="ctr" eaLnBrk="0" hangingPunct="0"/>
            <a:r>
              <a:rPr lang="fr-FR" sz="1800">
                <a:latin typeface="Times New Roman" pitchFamily="18" charset="0"/>
              </a:rPr>
              <a:t>Traitement</a:t>
            </a:r>
          </a:p>
          <a:p>
            <a:pPr algn="ctr" eaLnBrk="0" hangingPunct="0"/>
            <a:r>
              <a:rPr lang="fr-FR" sz="1800">
                <a:latin typeface="Times New Roman" pitchFamily="18" charset="0"/>
              </a:rPr>
              <a:t>de</a:t>
            </a:r>
          </a:p>
          <a:p>
            <a:pPr algn="ctr" eaLnBrk="0" hangingPunct="0"/>
            <a:r>
              <a:rPr lang="fr-FR" sz="1800">
                <a:latin typeface="Times New Roman" pitchFamily="18" charset="0"/>
              </a:rPr>
              <a:t>l'interruption</a:t>
            </a:r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4876800" y="2971800"/>
            <a:ext cx="1219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6732588" y="2971800"/>
            <a:ext cx="2030412" cy="168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>
            <a:off x="5943600" y="1905000"/>
            <a:ext cx="1295400" cy="5334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 flipH="1">
            <a:off x="5392738" y="21923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>
            <a:off x="5410200" y="2209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7239000" y="21685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7696200" y="2209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>
            <a:off x="7667625" y="472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>
            <a:off x="7667625" y="5257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V="1">
            <a:off x="8893175" y="1524000"/>
            <a:ext cx="22225" cy="3705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H="1">
            <a:off x="6629400" y="1524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>
            <a:off x="6629400" y="152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>
            <a:off x="54102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 flipH="1">
            <a:off x="4572000" y="548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 flipV="1">
            <a:off x="4572000" y="1524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3" name="Line 35"/>
          <p:cNvSpPr>
            <a:spLocks noChangeShapeType="1"/>
          </p:cNvSpPr>
          <p:nvPr/>
        </p:nvSpPr>
        <p:spPr bwMode="auto">
          <a:xfrm>
            <a:off x="4572000" y="152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7239000" y="1752600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oui</a:t>
            </a: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5410200" y="18288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 New Roman" pitchFamily="18" charset="0"/>
              </a:rPr>
              <a:t>non</a:t>
            </a:r>
          </a:p>
        </p:txBody>
      </p:sp>
      <p:sp>
        <p:nvSpPr>
          <p:cNvPr id="84006" name="Line 38"/>
          <p:cNvSpPr>
            <a:spLocks noChangeShapeType="1"/>
          </p:cNvSpPr>
          <p:nvPr/>
        </p:nvSpPr>
        <p:spPr bwMode="auto">
          <a:xfrm>
            <a:off x="1444625" y="2438400"/>
            <a:ext cx="21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179388" y="4797425"/>
            <a:ext cx="75819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 dirty="0">
                <a:latin typeface="Times New Roman" pitchFamily="18" charset="0"/>
              </a:rPr>
              <a:t>Un périphérique signale un  événement</a:t>
            </a:r>
          </a:p>
          <a:p>
            <a:pPr eaLnBrk="0" hangingPunct="0"/>
            <a:r>
              <a:rPr lang="fr-FR" sz="1800" dirty="0">
                <a:latin typeface="Times New Roman" pitchFamily="18" charset="0"/>
              </a:rPr>
              <a:t>au processeur en émettant une interruption</a:t>
            </a:r>
          </a:p>
          <a:p>
            <a:pPr eaLnBrk="0" hangingPunct="0"/>
            <a:r>
              <a:rPr lang="fr-FR" sz="1800" dirty="0">
                <a:latin typeface="Times New Roman" pitchFamily="18" charset="0"/>
              </a:rPr>
              <a:t>matérielle.</a:t>
            </a:r>
          </a:p>
          <a:p>
            <a:pPr eaLnBrk="0" hangingPunct="0"/>
            <a:r>
              <a:rPr lang="fr-FR" sz="1800" dirty="0">
                <a:latin typeface="Times New Roman" pitchFamily="18" charset="0"/>
              </a:rPr>
              <a:t>Le processeur teste sa ligne d’entrée d’interruption (</a:t>
            </a:r>
            <a:r>
              <a:rPr lang="fr-FR" sz="1800" dirty="0" smtClean="0">
                <a:latin typeface="Times New Roman" pitchFamily="18" charset="0"/>
              </a:rPr>
              <a:t>INT) </a:t>
            </a:r>
            <a:r>
              <a:rPr lang="fr-FR" sz="1800" dirty="0">
                <a:latin typeface="Times New Roman" pitchFamily="18" charset="0"/>
              </a:rPr>
              <a:t>avant de commencer </a:t>
            </a:r>
          </a:p>
          <a:p>
            <a:pPr eaLnBrk="0" hangingPunct="0"/>
            <a:r>
              <a:rPr lang="fr-FR" sz="1800" dirty="0">
                <a:latin typeface="Times New Roman" pitchFamily="18" charset="0"/>
              </a:rPr>
              <a:t>le traitement de l’instruction suivante du programme qu’il exécute.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828024" y="35967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Traitement</a:t>
            </a:r>
          </a:p>
          <a:p>
            <a:r>
              <a:rPr lang="fr-FR" dirty="0" smtClean="0"/>
              <a:t>instruction</a:t>
            </a:r>
            <a:endParaRPr lang="fr-FR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Line 2"/>
          <p:cNvSpPr>
            <a:spLocks noChangeShapeType="1"/>
          </p:cNvSpPr>
          <p:nvPr/>
        </p:nvSpPr>
        <p:spPr bwMode="auto">
          <a:xfrm>
            <a:off x="395288" y="4437063"/>
            <a:ext cx="7920037" cy="15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31" name="Line 3"/>
          <p:cNvSpPr>
            <a:spLocks noChangeShapeType="1"/>
          </p:cNvSpPr>
          <p:nvPr/>
        </p:nvSpPr>
        <p:spPr bwMode="auto">
          <a:xfrm>
            <a:off x="344488" y="2522538"/>
            <a:ext cx="7920037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395288" y="5302250"/>
            <a:ext cx="7920037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344488" y="2522538"/>
            <a:ext cx="8636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44488" y="2233613"/>
            <a:ext cx="935037" cy="288925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27038" y="1514475"/>
            <a:ext cx="2122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Imprimer (buf, 2 octets)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1279525" y="2017713"/>
            <a:ext cx="1296988" cy="504825"/>
          </a:xfrm>
          <a:prstGeom prst="rect">
            <a:avLst/>
          </a:prstGeom>
          <a:solidFill>
            <a:srgbClr val="CC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RE prêt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1 octet -&gt; RD</a:t>
            </a: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395288" y="4652963"/>
            <a:ext cx="7920037" cy="15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395288" y="4437063"/>
            <a:ext cx="22320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2627313" y="5302250"/>
            <a:ext cx="1296987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>
            <a:off x="2627313" y="4652963"/>
            <a:ext cx="1295400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2559050" y="5373688"/>
            <a:ext cx="1433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Écriture octet 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imprimante</a:t>
            </a:r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2843213" y="3787775"/>
            <a:ext cx="936625" cy="287338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octet</a:t>
            </a:r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2843213" y="4075113"/>
            <a:ext cx="936625" cy="287337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non prêt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2413000" y="3787775"/>
            <a:ext cx="4270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RD</a:t>
            </a:r>
          </a:p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RE</a:t>
            </a:r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1258888" y="3787775"/>
            <a:ext cx="936625" cy="287338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1258888" y="4075113"/>
            <a:ext cx="936625" cy="287337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prêt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828675" y="3787775"/>
            <a:ext cx="4270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RD</a:t>
            </a:r>
          </a:p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RE</a:t>
            </a:r>
          </a:p>
        </p:txBody>
      </p:sp>
      <p:sp>
        <p:nvSpPr>
          <p:cNvPr id="124948" name="Line 20"/>
          <p:cNvSpPr>
            <a:spLocks noChangeShapeType="1"/>
          </p:cNvSpPr>
          <p:nvPr/>
        </p:nvSpPr>
        <p:spPr bwMode="auto">
          <a:xfrm>
            <a:off x="3924300" y="4437063"/>
            <a:ext cx="1295400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4284663" y="3716338"/>
            <a:ext cx="936625" cy="287337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4284663" y="4003675"/>
            <a:ext cx="936625" cy="287338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prêt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3854450" y="3716338"/>
            <a:ext cx="4270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RD</a:t>
            </a:r>
          </a:p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RE</a:t>
            </a: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3924300" y="2022475"/>
            <a:ext cx="1296988" cy="504825"/>
          </a:xfrm>
          <a:prstGeom prst="rect">
            <a:avLst/>
          </a:prstGeom>
          <a:solidFill>
            <a:srgbClr val="FF7C8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RE prêt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1 octet -&gt; RD</a:t>
            </a:r>
          </a:p>
        </p:txBody>
      </p:sp>
      <p:sp>
        <p:nvSpPr>
          <p:cNvPr id="124953" name="Line 25"/>
          <p:cNvSpPr>
            <a:spLocks noChangeShapeType="1"/>
          </p:cNvSpPr>
          <p:nvPr/>
        </p:nvSpPr>
        <p:spPr bwMode="auto">
          <a:xfrm>
            <a:off x="5364163" y="5302250"/>
            <a:ext cx="1296987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>
            <a:off x="5364163" y="4652963"/>
            <a:ext cx="1295400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5295900" y="5373688"/>
            <a:ext cx="1433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Écriture octet 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imprimante</a:t>
            </a:r>
          </a:p>
        </p:txBody>
      </p:sp>
      <p:sp>
        <p:nvSpPr>
          <p:cNvPr id="124956" name="Rectangle 28"/>
          <p:cNvSpPr>
            <a:spLocks noChangeArrowheads="1"/>
          </p:cNvSpPr>
          <p:nvPr/>
        </p:nvSpPr>
        <p:spPr bwMode="auto">
          <a:xfrm>
            <a:off x="5580063" y="3787775"/>
            <a:ext cx="936625" cy="287338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octet</a:t>
            </a:r>
          </a:p>
        </p:txBody>
      </p:sp>
      <p:sp>
        <p:nvSpPr>
          <p:cNvPr id="124957" name="Rectangle 29"/>
          <p:cNvSpPr>
            <a:spLocks noChangeArrowheads="1"/>
          </p:cNvSpPr>
          <p:nvPr/>
        </p:nvSpPr>
        <p:spPr bwMode="auto">
          <a:xfrm>
            <a:off x="5580063" y="4075113"/>
            <a:ext cx="936625" cy="287337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non prêt</a:t>
            </a:r>
          </a:p>
        </p:txBody>
      </p:sp>
      <p:sp>
        <p:nvSpPr>
          <p:cNvPr id="124958" name="Text Box 30"/>
          <p:cNvSpPr txBox="1">
            <a:spLocks noChangeArrowheads="1"/>
          </p:cNvSpPr>
          <p:nvPr/>
        </p:nvSpPr>
        <p:spPr bwMode="auto">
          <a:xfrm>
            <a:off x="5221288" y="3787775"/>
            <a:ext cx="4270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RD</a:t>
            </a:r>
          </a:p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RE</a:t>
            </a:r>
          </a:p>
        </p:txBody>
      </p:sp>
      <p:sp>
        <p:nvSpPr>
          <p:cNvPr id="124959" name="Rectangle 31"/>
          <p:cNvSpPr>
            <a:spLocks noChangeArrowheads="1"/>
          </p:cNvSpPr>
          <p:nvPr/>
        </p:nvSpPr>
        <p:spPr bwMode="auto">
          <a:xfrm>
            <a:off x="7740650" y="2227263"/>
            <a:ext cx="431800" cy="288925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4960" name="Line 32"/>
          <p:cNvSpPr>
            <a:spLocks noChangeShapeType="1"/>
          </p:cNvSpPr>
          <p:nvPr/>
        </p:nvSpPr>
        <p:spPr bwMode="auto">
          <a:xfrm>
            <a:off x="6659563" y="4437063"/>
            <a:ext cx="1295400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61" name="Rectangle 33"/>
          <p:cNvSpPr>
            <a:spLocks noChangeArrowheads="1"/>
          </p:cNvSpPr>
          <p:nvPr/>
        </p:nvSpPr>
        <p:spPr bwMode="auto">
          <a:xfrm>
            <a:off x="7019925" y="3716338"/>
            <a:ext cx="936625" cy="287337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7019925" y="4003675"/>
            <a:ext cx="936625" cy="287338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prêt</a:t>
            </a:r>
          </a:p>
        </p:txBody>
      </p:sp>
      <p:sp>
        <p:nvSpPr>
          <p:cNvPr id="124963" name="Rectangle 35"/>
          <p:cNvSpPr>
            <a:spLocks noChangeArrowheads="1"/>
          </p:cNvSpPr>
          <p:nvPr/>
        </p:nvSpPr>
        <p:spPr bwMode="auto">
          <a:xfrm>
            <a:off x="6732588" y="188913"/>
            <a:ext cx="935037" cy="288925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Pg utilisateur</a:t>
            </a:r>
          </a:p>
        </p:txBody>
      </p:sp>
      <p:sp>
        <p:nvSpPr>
          <p:cNvPr id="124964" name="Rectangle 36"/>
          <p:cNvSpPr>
            <a:spLocks noChangeArrowheads="1"/>
          </p:cNvSpPr>
          <p:nvPr/>
        </p:nvSpPr>
        <p:spPr bwMode="auto">
          <a:xfrm>
            <a:off x="6659563" y="549275"/>
            <a:ext cx="1368425" cy="504825"/>
          </a:xfrm>
          <a:prstGeom prst="rect">
            <a:avLst/>
          </a:prstGeom>
          <a:solidFill>
            <a:srgbClr val="CC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pilote</a:t>
            </a:r>
          </a:p>
        </p:txBody>
      </p:sp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8389938" y="1557338"/>
            <a:ext cx="50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cpu</a:t>
            </a:r>
          </a:p>
        </p:txBody>
      </p:sp>
      <p:sp>
        <p:nvSpPr>
          <p:cNvPr id="124966" name="Text Box 38"/>
          <p:cNvSpPr txBox="1">
            <a:spLocks noChangeArrowheads="1"/>
          </p:cNvSpPr>
          <p:nvPr/>
        </p:nvSpPr>
        <p:spPr bwMode="auto">
          <a:xfrm>
            <a:off x="8389938" y="3644900"/>
            <a:ext cx="461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UE</a:t>
            </a:r>
          </a:p>
        </p:txBody>
      </p:sp>
      <p:sp>
        <p:nvSpPr>
          <p:cNvPr id="124967" name="Rectangle 39"/>
          <p:cNvSpPr>
            <a:spLocks noChangeArrowheads="1"/>
          </p:cNvSpPr>
          <p:nvPr/>
        </p:nvSpPr>
        <p:spPr bwMode="auto">
          <a:xfrm>
            <a:off x="8207375" y="4364038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prêt</a:t>
            </a:r>
          </a:p>
          <a:p>
            <a:pPr algn="ctr">
              <a:buClrTx/>
              <a:buFontTx/>
              <a:buNone/>
            </a:pPr>
            <a:endParaRPr lang="fr-FR" altLang="fr-F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non prêt</a:t>
            </a:r>
          </a:p>
        </p:txBody>
      </p:sp>
      <p:sp>
        <p:nvSpPr>
          <p:cNvPr id="124968" name="Line 40"/>
          <p:cNvSpPr>
            <a:spLocks noChangeShapeType="1"/>
          </p:cNvSpPr>
          <p:nvPr/>
        </p:nvSpPr>
        <p:spPr bwMode="auto">
          <a:xfrm>
            <a:off x="395288" y="2924175"/>
            <a:ext cx="7920037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69" name="Line 41"/>
          <p:cNvSpPr>
            <a:spLocks noChangeShapeType="1"/>
          </p:cNvSpPr>
          <p:nvPr/>
        </p:nvSpPr>
        <p:spPr bwMode="auto">
          <a:xfrm flipV="1">
            <a:off x="3924300" y="2490788"/>
            <a:ext cx="1588" cy="1947862"/>
          </a:xfrm>
          <a:prstGeom prst="line">
            <a:avLst/>
          </a:prstGeom>
          <a:noFill/>
          <a:ln w="2844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3925888" y="3213100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3300"/>
                </a:solidFill>
              </a:rPr>
              <a:t>irq</a:t>
            </a:r>
          </a:p>
        </p:txBody>
      </p:sp>
      <p:sp>
        <p:nvSpPr>
          <p:cNvPr id="124971" name="Rectangle 43"/>
          <p:cNvSpPr>
            <a:spLocks noChangeArrowheads="1"/>
          </p:cNvSpPr>
          <p:nvPr/>
        </p:nvSpPr>
        <p:spPr bwMode="auto">
          <a:xfrm>
            <a:off x="6680200" y="2016125"/>
            <a:ext cx="1060450" cy="504825"/>
          </a:xfrm>
          <a:prstGeom prst="rect">
            <a:avLst/>
          </a:prstGeom>
          <a:solidFill>
            <a:srgbClr val="FF7C8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RE prêt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Fin e/s</a:t>
            </a:r>
          </a:p>
        </p:txBody>
      </p:sp>
      <p:sp>
        <p:nvSpPr>
          <p:cNvPr id="124972" name="Line 44"/>
          <p:cNvSpPr>
            <a:spLocks noChangeShapeType="1"/>
          </p:cNvSpPr>
          <p:nvPr/>
        </p:nvSpPr>
        <p:spPr bwMode="auto">
          <a:xfrm flipV="1">
            <a:off x="6659563" y="2490788"/>
            <a:ext cx="1587" cy="1947862"/>
          </a:xfrm>
          <a:prstGeom prst="line">
            <a:avLst/>
          </a:prstGeom>
          <a:noFill/>
          <a:ln w="2844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73" name="Text Box 45"/>
          <p:cNvSpPr txBox="1">
            <a:spLocks noChangeArrowheads="1"/>
          </p:cNvSpPr>
          <p:nvPr/>
        </p:nvSpPr>
        <p:spPr bwMode="auto">
          <a:xfrm>
            <a:off x="6661150" y="3213100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3300"/>
                </a:solidFill>
              </a:rPr>
              <a:t>irq</a:t>
            </a:r>
          </a:p>
        </p:txBody>
      </p:sp>
      <p:sp>
        <p:nvSpPr>
          <p:cNvPr id="124974" name="Line 46"/>
          <p:cNvSpPr>
            <a:spLocks noChangeShapeType="1"/>
          </p:cNvSpPr>
          <p:nvPr/>
        </p:nvSpPr>
        <p:spPr bwMode="auto">
          <a:xfrm>
            <a:off x="2627313" y="2924175"/>
            <a:ext cx="1296987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75" name="Line 47"/>
          <p:cNvSpPr>
            <a:spLocks noChangeShapeType="1"/>
          </p:cNvSpPr>
          <p:nvPr/>
        </p:nvSpPr>
        <p:spPr bwMode="auto">
          <a:xfrm>
            <a:off x="5292725" y="2924175"/>
            <a:ext cx="1296988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976" name="Rectangle 48"/>
          <p:cNvSpPr>
            <a:spLocks noChangeArrowheads="1"/>
          </p:cNvSpPr>
          <p:nvPr/>
        </p:nvSpPr>
        <p:spPr bwMode="auto">
          <a:xfrm>
            <a:off x="6732588" y="1125538"/>
            <a:ext cx="1060450" cy="504825"/>
          </a:xfrm>
          <a:prstGeom prst="rect">
            <a:avLst/>
          </a:prstGeom>
          <a:solidFill>
            <a:srgbClr val="FF7C8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Routine 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IRQ</a:t>
            </a:r>
          </a:p>
        </p:txBody>
      </p:sp>
      <p:sp>
        <p:nvSpPr>
          <p:cNvPr id="124977" name="Rectangle 49"/>
          <p:cNvSpPr>
            <a:spLocks noChangeArrowheads="1"/>
          </p:cNvSpPr>
          <p:nvPr/>
        </p:nvSpPr>
        <p:spPr bwMode="auto">
          <a:xfrm>
            <a:off x="8207375" y="256540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actif</a:t>
            </a:r>
          </a:p>
          <a:p>
            <a:pPr algn="ctr">
              <a:buClrTx/>
              <a:buFontTx/>
              <a:buNone/>
            </a:pPr>
            <a:endParaRPr lang="fr-FR" altLang="fr-F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inactif</a:t>
            </a:r>
          </a:p>
        </p:txBody>
      </p:sp>
      <p:grpSp>
        <p:nvGrpSpPr>
          <p:cNvPr id="124978" name="Group 50"/>
          <p:cNvGrpSpPr>
            <a:grpSpLocks/>
          </p:cNvGrpSpPr>
          <p:nvPr/>
        </p:nvGrpSpPr>
        <p:grpSpPr bwMode="auto">
          <a:xfrm>
            <a:off x="7524750" y="5589588"/>
            <a:ext cx="1401763" cy="746125"/>
            <a:chOff x="4740" y="3521"/>
            <a:chExt cx="883" cy="470"/>
          </a:xfrm>
        </p:grpSpPr>
        <p:pic>
          <p:nvPicPr>
            <p:cNvPr id="124982" name="Picture 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521"/>
              <a:ext cx="883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4983" name="Text Box 52"/>
            <p:cNvSpPr txBox="1">
              <a:spLocks noChangeArrowheads="1"/>
            </p:cNvSpPr>
            <p:nvPr/>
          </p:nvSpPr>
          <p:spPr bwMode="auto">
            <a:xfrm>
              <a:off x="4740" y="3521"/>
              <a:ext cx="883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2A8-4D86-4514-95CC-64EEEFBD9E18}" type="slidenum">
              <a:rPr lang="fr-FR" altLang="fr-FR"/>
              <a:pPr/>
              <a:t>50</a:t>
            </a:fld>
            <a:endParaRPr lang="fr-FR" altLang="fr-FR"/>
          </a:p>
        </p:txBody>
      </p:sp>
      <p:sp>
        <p:nvSpPr>
          <p:cNvPr id="124981" name="Text Box 1"/>
          <p:cNvSpPr txBox="1">
            <a:spLocks noChangeArrowheads="1"/>
          </p:cNvSpPr>
          <p:nvPr/>
        </p:nvSpPr>
        <p:spPr bwMode="auto">
          <a:xfrm>
            <a:off x="533400" y="93663"/>
            <a:ext cx="4186238" cy="128428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Le mode d’entrées-sorties avec interruptions</a:t>
            </a:r>
          </a:p>
        </p:txBody>
      </p:sp>
    </p:spTree>
    <p:extLst>
      <p:ext uri="{BB962C8B-B14F-4D97-AF65-F5344CB8AC3E}">
        <p14:creationId xmlns:p14="http://schemas.microsoft.com/office/powerpoint/2010/main" val="3722166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Le mode d’entrées-sorties avec DMA</a:t>
            </a:r>
          </a:p>
        </p:txBody>
      </p:sp>
      <p:sp>
        <p:nvSpPr>
          <p:cNvPr id="125955" name="Text Box 2"/>
          <p:cNvSpPr txBox="1">
            <a:spLocks noChangeArrowheads="1"/>
          </p:cNvSpPr>
          <p:nvPr/>
        </p:nvSpPr>
        <p:spPr bwMode="auto">
          <a:xfrm>
            <a:off x="4427538" y="1268413"/>
            <a:ext cx="4495800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8175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</a:rPr>
              <a:t>Par défaut, une unité d'échange :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 ne sait pas accéder à la mémoire centrale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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Le processeur doit lire chaque mot depuis la mémoire centrale et le placer dans RD (ou vice versa)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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Il faut permettre à L'UE d’accéder à la mémoire centrale sans recourir au processeur : </a:t>
            </a:r>
            <a:r>
              <a:rPr lang="fr-FR" altLang="fr-FR" sz="1800" b="1">
                <a:solidFill>
                  <a:srgbClr val="FF0000"/>
                </a:solidFill>
                <a:latin typeface="Arial" panose="020B0604020202020204" pitchFamily="34" charset="0"/>
              </a:rPr>
              <a:t>le DMA (DIRECT MEMORY ACCESS)</a:t>
            </a:r>
          </a:p>
          <a:p>
            <a:pPr lvl="1">
              <a:spcBef>
                <a:spcPts val="450"/>
              </a:spcBef>
              <a:buClr>
                <a:srgbClr val="FF3300"/>
              </a:buClr>
              <a:buFont typeface="Arial" panose="020B0604020202020204" pitchFamily="34" charset="0"/>
              <a:buNone/>
            </a:pPr>
            <a:endParaRPr lang="fr-FR" altLang="fr-FR" sz="180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  <a:buFont typeface="Wingdings" panose="05000000000000000000" pitchFamily="2" charset="2"/>
              <a:buNone/>
            </a:pPr>
            <a:endParaRPr lang="fr-FR" altLang="fr-FR" sz="18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None/>
            </a:pPr>
            <a:endParaRPr lang="fr-FR" altLang="fr-FR" sz="20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5956" name="Text Box 3"/>
          <p:cNvSpPr txBox="1">
            <a:spLocks noChangeArrowheads="1"/>
          </p:cNvSpPr>
          <p:nvPr/>
        </p:nvSpPr>
        <p:spPr bwMode="auto">
          <a:xfrm>
            <a:off x="685800" y="5537200"/>
            <a:ext cx="22653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Unité d’échange</a:t>
            </a: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533400" y="2057400"/>
            <a:ext cx="2667000" cy="3352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5958" name="Rectangle 5"/>
          <p:cNvSpPr>
            <a:spLocks noChangeArrowheads="1"/>
          </p:cNvSpPr>
          <p:nvPr/>
        </p:nvSpPr>
        <p:spPr bwMode="auto">
          <a:xfrm>
            <a:off x="762000" y="2438400"/>
            <a:ext cx="1524000" cy="4572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5959" name="Rectangle 6"/>
          <p:cNvSpPr>
            <a:spLocks noChangeArrowheads="1"/>
          </p:cNvSpPr>
          <p:nvPr/>
        </p:nvSpPr>
        <p:spPr bwMode="auto">
          <a:xfrm>
            <a:off x="762000" y="3276600"/>
            <a:ext cx="1524000" cy="4572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5960" name="Rectangle 7"/>
          <p:cNvSpPr>
            <a:spLocks noChangeArrowheads="1"/>
          </p:cNvSpPr>
          <p:nvPr/>
        </p:nvSpPr>
        <p:spPr bwMode="auto">
          <a:xfrm>
            <a:off x="1219200" y="4191000"/>
            <a:ext cx="1524000" cy="4572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5961" name="Text Box 8"/>
          <p:cNvSpPr txBox="1">
            <a:spLocks noChangeArrowheads="1"/>
          </p:cNvSpPr>
          <p:nvPr/>
        </p:nvSpPr>
        <p:spPr bwMode="auto">
          <a:xfrm>
            <a:off x="825500" y="2403475"/>
            <a:ext cx="1514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commande</a:t>
            </a:r>
          </a:p>
        </p:txBody>
      </p:sp>
      <p:sp>
        <p:nvSpPr>
          <p:cNvPr id="125962" name="Text Box 9"/>
          <p:cNvSpPr txBox="1">
            <a:spLocks noChangeArrowheads="1"/>
          </p:cNvSpPr>
          <p:nvPr/>
        </p:nvSpPr>
        <p:spPr bwMode="auto">
          <a:xfrm>
            <a:off x="762000" y="3276600"/>
            <a:ext cx="622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état</a:t>
            </a:r>
          </a:p>
        </p:txBody>
      </p:sp>
      <p:sp>
        <p:nvSpPr>
          <p:cNvPr id="125963" name="Text Box 10"/>
          <p:cNvSpPr txBox="1">
            <a:spLocks noChangeArrowheads="1"/>
          </p:cNvSpPr>
          <p:nvPr/>
        </p:nvSpPr>
        <p:spPr bwMode="auto">
          <a:xfrm>
            <a:off x="1357313" y="4156075"/>
            <a:ext cx="11811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données</a:t>
            </a:r>
          </a:p>
        </p:txBody>
      </p:sp>
      <p:sp>
        <p:nvSpPr>
          <p:cNvPr id="125964" name="Line 11"/>
          <p:cNvSpPr>
            <a:spLocks noChangeShapeType="1"/>
          </p:cNvSpPr>
          <p:nvPr/>
        </p:nvSpPr>
        <p:spPr bwMode="auto">
          <a:xfrm>
            <a:off x="2057400" y="32766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5" name="Line 12"/>
          <p:cNvSpPr>
            <a:spLocks noChangeShapeType="1"/>
          </p:cNvSpPr>
          <p:nvPr/>
        </p:nvSpPr>
        <p:spPr bwMode="auto">
          <a:xfrm>
            <a:off x="1828800" y="32766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6" name="Line 13"/>
          <p:cNvSpPr>
            <a:spLocks noChangeShapeType="1"/>
          </p:cNvSpPr>
          <p:nvPr/>
        </p:nvSpPr>
        <p:spPr bwMode="auto">
          <a:xfrm flipV="1">
            <a:off x="2209800" y="3046413"/>
            <a:ext cx="1219200" cy="460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7" name="Line 14"/>
          <p:cNvSpPr>
            <a:spLocks noChangeShapeType="1"/>
          </p:cNvSpPr>
          <p:nvPr/>
        </p:nvSpPr>
        <p:spPr bwMode="auto">
          <a:xfrm>
            <a:off x="1905000" y="3657600"/>
            <a:ext cx="1447800" cy="76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8" name="Text Box 15"/>
          <p:cNvSpPr txBox="1">
            <a:spLocks noChangeArrowheads="1"/>
          </p:cNvSpPr>
          <p:nvPr/>
        </p:nvSpPr>
        <p:spPr bwMode="auto">
          <a:xfrm>
            <a:off x="3413125" y="2781300"/>
            <a:ext cx="814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Prête ?</a:t>
            </a:r>
          </a:p>
        </p:txBody>
      </p:sp>
      <p:sp>
        <p:nvSpPr>
          <p:cNvPr id="125969" name="Text Box 16"/>
          <p:cNvSpPr txBox="1">
            <a:spLocks noChangeArrowheads="1"/>
          </p:cNvSpPr>
          <p:nvPr/>
        </p:nvSpPr>
        <p:spPr bwMode="auto">
          <a:xfrm>
            <a:off x="3275013" y="3654425"/>
            <a:ext cx="15208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Transfert Ok 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6507-9B0E-487D-85F8-130A18007751}" type="slidenum">
              <a:rPr lang="fr-FR" altLang="fr-FR"/>
              <a:pPr/>
              <a:t>51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9639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79388" y="1196975"/>
            <a:ext cx="54006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8175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Le DMA est un contrôleur d’entrées-sorties qui permet aux unités d’échanges d’accéder à la mémoire centrale sans intervention du processeur.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</a:pPr>
            <a:endParaRPr lang="fr-FR" altLang="fr-F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Les dispositifs gérés par le DMA sur un PC sont entre autres :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altLang="fr-FR" sz="1600" i="1">
                <a:solidFill>
                  <a:srgbClr val="000000"/>
                </a:solidFill>
                <a:latin typeface="Arial" panose="020B0604020202020204" pitchFamily="34" charset="0"/>
              </a:rPr>
              <a:t>Le contrôleur de disquettes  (canal DMA2)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altLang="fr-FR" sz="1600" i="1">
                <a:solidFill>
                  <a:srgbClr val="000000"/>
                </a:solidFill>
                <a:latin typeface="Arial" panose="020B0604020202020204" pitchFamily="34" charset="0"/>
              </a:rPr>
              <a:t>Les contrôleurs de disques durs  (canal DMA6) 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altLang="fr-FR" sz="1600" i="1">
                <a:solidFill>
                  <a:srgbClr val="000000"/>
                </a:solidFill>
                <a:latin typeface="Arial" panose="020B0604020202020204" pitchFamily="34" charset="0"/>
              </a:rPr>
              <a:t>La carte son  (canal DMA1)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altLang="fr-FR" sz="1600" i="1">
                <a:solidFill>
                  <a:srgbClr val="000000"/>
                </a:solidFill>
                <a:latin typeface="Arial" panose="020B0604020202020204" pitchFamily="34" charset="0"/>
              </a:rPr>
              <a:t>Le port parallèle (imprimante)  (canal DMA3)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</a:pPr>
            <a:endParaRPr lang="fr-FR" altLang="fr-FR" sz="16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Chaque dispositif utilise un canal DMA identifié par une adresse de début et une adresse de fin en mémoire centrale qui désigne la zone en MC accessible pour le transfert.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</a:pPr>
            <a:endParaRPr lang="fr-FR" altLang="fr-F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Le contrôleur DMA d’un PC gère 8 canaux DMA.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None/>
            </a:pPr>
            <a:endParaRPr lang="fr-FR" altLang="fr-FR" sz="16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None/>
            </a:pPr>
            <a:endParaRPr lang="fr-FR" altLang="fr-FR" sz="16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7524750" y="1196975"/>
            <a:ext cx="1366838" cy="1943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7524750" y="1196975"/>
            <a:ext cx="1366838" cy="4318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7524750" y="2133600"/>
            <a:ext cx="1366838" cy="43180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126982" name="Group 6"/>
          <p:cNvGrpSpPr>
            <a:grpSpLocks/>
          </p:cNvGrpSpPr>
          <p:nvPr/>
        </p:nvGrpSpPr>
        <p:grpSpPr bwMode="auto">
          <a:xfrm>
            <a:off x="5435600" y="5589588"/>
            <a:ext cx="1146175" cy="458787"/>
            <a:chOff x="3424" y="3521"/>
            <a:chExt cx="722" cy="289"/>
          </a:xfrm>
        </p:grpSpPr>
        <p:graphicFrame>
          <p:nvGraphicFramePr>
            <p:cNvPr id="127000" name="Object 7"/>
            <p:cNvGraphicFramePr>
              <a:graphicFrameLocks noChangeAspect="1"/>
            </p:cNvGraphicFramePr>
            <p:nvPr/>
          </p:nvGraphicFramePr>
          <p:xfrm>
            <a:off x="3424" y="3521"/>
            <a:ext cx="722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84" r:id="rId4" imgW="966209" imgH="966209" progId="">
                    <p:embed/>
                  </p:oleObj>
                </mc:Choice>
                <mc:Fallback>
                  <p:oleObj r:id="rId4" imgW="966209" imgH="9662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3521"/>
                          <a:ext cx="722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001" name="Text Box 8"/>
            <p:cNvSpPr txBox="1">
              <a:spLocks noChangeArrowheads="1"/>
            </p:cNvSpPr>
            <p:nvPr/>
          </p:nvSpPr>
          <p:spPr bwMode="auto">
            <a:xfrm>
              <a:off x="3424" y="3521"/>
              <a:ext cx="72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26983" name="Rectangle 9"/>
          <p:cNvSpPr>
            <a:spLocks noChangeArrowheads="1"/>
          </p:cNvSpPr>
          <p:nvPr/>
        </p:nvSpPr>
        <p:spPr bwMode="auto">
          <a:xfrm>
            <a:off x="5651500" y="5229225"/>
            <a:ext cx="649288" cy="360363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6984" name="Rectangle 10"/>
          <p:cNvSpPr>
            <a:spLocks noChangeArrowheads="1"/>
          </p:cNvSpPr>
          <p:nvPr/>
        </p:nvSpPr>
        <p:spPr bwMode="auto">
          <a:xfrm>
            <a:off x="6877050" y="5229225"/>
            <a:ext cx="649288" cy="360363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6985" name="AutoShape 11"/>
          <p:cNvSpPr>
            <a:spLocks noChangeArrowheads="1"/>
          </p:cNvSpPr>
          <p:nvPr/>
        </p:nvSpPr>
        <p:spPr bwMode="auto">
          <a:xfrm>
            <a:off x="6011863" y="3644900"/>
            <a:ext cx="2016125" cy="863600"/>
          </a:xfrm>
          <a:prstGeom prst="cube">
            <a:avLst>
              <a:gd name="adj" fmla="val 25000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 flipV="1">
            <a:off x="5867400" y="4075113"/>
            <a:ext cx="576263" cy="1298575"/>
          </a:xfrm>
          <a:prstGeom prst="line">
            <a:avLst/>
          </a:prstGeom>
          <a:noFill/>
          <a:ln w="7632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 flipV="1">
            <a:off x="6659563" y="1411288"/>
            <a:ext cx="1081087" cy="2235200"/>
          </a:xfrm>
          <a:prstGeom prst="line">
            <a:avLst/>
          </a:prstGeom>
          <a:noFill/>
          <a:ln w="7632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988" name="Line 14"/>
          <p:cNvSpPr>
            <a:spLocks noChangeShapeType="1"/>
          </p:cNvSpPr>
          <p:nvPr/>
        </p:nvSpPr>
        <p:spPr bwMode="auto">
          <a:xfrm flipV="1">
            <a:off x="7019925" y="4075113"/>
            <a:ext cx="576263" cy="1298575"/>
          </a:xfrm>
          <a:prstGeom prst="line">
            <a:avLst/>
          </a:prstGeom>
          <a:noFill/>
          <a:ln w="7632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989" name="Line 15"/>
          <p:cNvSpPr>
            <a:spLocks noChangeShapeType="1"/>
          </p:cNvSpPr>
          <p:nvPr/>
        </p:nvSpPr>
        <p:spPr bwMode="auto">
          <a:xfrm flipV="1">
            <a:off x="7812088" y="2274888"/>
            <a:ext cx="431800" cy="1371600"/>
          </a:xfrm>
          <a:prstGeom prst="line">
            <a:avLst/>
          </a:prstGeom>
          <a:noFill/>
          <a:ln w="7632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990" name="Text Box 16"/>
          <p:cNvSpPr txBox="1">
            <a:spLocks noChangeArrowheads="1"/>
          </p:cNvSpPr>
          <p:nvPr/>
        </p:nvSpPr>
        <p:spPr bwMode="auto">
          <a:xfrm>
            <a:off x="6950075" y="5229225"/>
            <a:ext cx="5207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126991" name="Text Box 17"/>
          <p:cNvSpPr txBox="1">
            <a:spLocks noChangeArrowheads="1"/>
          </p:cNvSpPr>
          <p:nvPr/>
        </p:nvSpPr>
        <p:spPr bwMode="auto">
          <a:xfrm>
            <a:off x="5726113" y="5229225"/>
            <a:ext cx="5207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126992" name="Text Box 18"/>
          <p:cNvSpPr txBox="1">
            <a:spLocks noChangeArrowheads="1"/>
          </p:cNvSpPr>
          <p:nvPr/>
        </p:nvSpPr>
        <p:spPr bwMode="auto">
          <a:xfrm>
            <a:off x="6372225" y="3860800"/>
            <a:ext cx="12303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Contrôleur </a:t>
            </a:r>
          </a:p>
          <a:p>
            <a:pPr algn="ctr"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DMA</a:t>
            </a:r>
          </a:p>
        </p:txBody>
      </p:sp>
      <p:sp>
        <p:nvSpPr>
          <p:cNvPr id="126993" name="Text Box 19"/>
          <p:cNvSpPr txBox="1">
            <a:spLocks noChangeArrowheads="1"/>
          </p:cNvSpPr>
          <p:nvPr/>
        </p:nvSpPr>
        <p:spPr bwMode="auto">
          <a:xfrm>
            <a:off x="7597775" y="476250"/>
            <a:ext cx="10763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Mémoire </a:t>
            </a:r>
          </a:p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centrale</a:t>
            </a:r>
          </a:p>
        </p:txBody>
      </p:sp>
      <p:sp>
        <p:nvSpPr>
          <p:cNvPr id="126994" name="Text Box 20"/>
          <p:cNvSpPr txBox="1">
            <a:spLocks noChangeArrowheads="1"/>
          </p:cNvSpPr>
          <p:nvPr/>
        </p:nvSpPr>
        <p:spPr bwMode="auto">
          <a:xfrm>
            <a:off x="6302375" y="270827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DMA3</a:t>
            </a:r>
          </a:p>
        </p:txBody>
      </p:sp>
      <p:sp>
        <p:nvSpPr>
          <p:cNvPr id="126995" name="Text Box 21"/>
          <p:cNvSpPr txBox="1">
            <a:spLocks noChangeArrowheads="1"/>
          </p:cNvSpPr>
          <p:nvPr/>
        </p:nvSpPr>
        <p:spPr bwMode="auto">
          <a:xfrm>
            <a:off x="7886700" y="3284538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DMA2</a:t>
            </a:r>
          </a:p>
        </p:txBody>
      </p:sp>
      <p:pic>
        <p:nvPicPr>
          <p:cNvPr id="12699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589588"/>
            <a:ext cx="803275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0A47-E43F-4F63-BD1B-1908BF39C151}" type="slidenum">
              <a:rPr lang="fr-FR" altLang="fr-FR"/>
              <a:pPr/>
              <a:t>52</a:t>
            </a:fld>
            <a:endParaRPr lang="fr-FR" altLang="fr-FR"/>
          </a:p>
        </p:txBody>
      </p:sp>
      <p:sp>
        <p:nvSpPr>
          <p:cNvPr id="126999" name="Text Box 1"/>
          <p:cNvSpPr txBox="1">
            <a:spLocks noChangeArrowheads="1"/>
          </p:cNvSpPr>
          <p:nvPr/>
        </p:nvSpPr>
        <p:spPr bwMode="auto">
          <a:xfrm>
            <a:off x="255588" y="168275"/>
            <a:ext cx="7215187" cy="838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Le mode d’entrées-sorties avec DMA</a:t>
            </a:r>
          </a:p>
        </p:txBody>
      </p:sp>
    </p:spTree>
    <p:extLst>
      <p:ext uri="{BB962C8B-B14F-4D97-AF65-F5344CB8AC3E}">
        <p14:creationId xmlns:p14="http://schemas.microsoft.com/office/powerpoint/2010/main" val="1806131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924300" y="4606925"/>
            <a:ext cx="5257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Traitement des entrées-sorties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le processeur (pilote) initialise le DMA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le DMA effectue l'entrée/sortie;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</a:rPr>
              <a:t>le DMA signale la fin d'entrée-sortie par une IRQ</a:t>
            </a:r>
          </a:p>
        </p:txBody>
      </p:sp>
      <p:sp>
        <p:nvSpPr>
          <p:cNvPr id="128003" name="Line 3"/>
          <p:cNvSpPr>
            <a:spLocks noChangeShapeType="1"/>
          </p:cNvSpPr>
          <p:nvPr/>
        </p:nvSpPr>
        <p:spPr bwMode="auto">
          <a:xfrm>
            <a:off x="774700" y="3124200"/>
            <a:ext cx="3327400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004" name="Oval 4"/>
          <p:cNvSpPr>
            <a:spLocks noChangeArrowheads="1"/>
          </p:cNvSpPr>
          <p:nvPr/>
        </p:nvSpPr>
        <p:spPr bwMode="auto">
          <a:xfrm>
            <a:off x="1225550" y="1530350"/>
            <a:ext cx="901700" cy="977900"/>
          </a:xfrm>
          <a:prstGeom prst="ellips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1676400" y="2444750"/>
            <a:ext cx="1588" cy="6731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006" name="Rectangle 7"/>
          <p:cNvSpPr>
            <a:spLocks noChangeArrowheads="1"/>
          </p:cNvSpPr>
          <p:nvPr/>
        </p:nvSpPr>
        <p:spPr bwMode="auto">
          <a:xfrm>
            <a:off x="1225550" y="3816350"/>
            <a:ext cx="2044700" cy="9779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8007" name="Line 8"/>
          <p:cNvSpPr>
            <a:spLocks noChangeShapeType="1"/>
          </p:cNvSpPr>
          <p:nvPr/>
        </p:nvSpPr>
        <p:spPr bwMode="auto">
          <a:xfrm>
            <a:off x="1752600" y="4806950"/>
            <a:ext cx="1588" cy="596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008" name="Line 9"/>
          <p:cNvSpPr>
            <a:spLocks noChangeShapeType="1"/>
          </p:cNvSpPr>
          <p:nvPr/>
        </p:nvSpPr>
        <p:spPr bwMode="auto">
          <a:xfrm flipV="1">
            <a:off x="1905000" y="3116263"/>
            <a:ext cx="1588" cy="70167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009" name="Rectangle 10"/>
          <p:cNvSpPr>
            <a:spLocks noChangeArrowheads="1"/>
          </p:cNvSpPr>
          <p:nvPr/>
        </p:nvSpPr>
        <p:spPr bwMode="auto">
          <a:xfrm>
            <a:off x="1282700" y="1884363"/>
            <a:ext cx="773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128010" name="Rectangle 11"/>
          <p:cNvSpPr>
            <a:spLocks noChangeArrowheads="1"/>
          </p:cNvSpPr>
          <p:nvPr/>
        </p:nvSpPr>
        <p:spPr bwMode="auto">
          <a:xfrm>
            <a:off x="4398963" y="254000"/>
            <a:ext cx="4557712" cy="4052888"/>
          </a:xfrm>
          <a:prstGeom prst="rect">
            <a:avLst/>
          </a:prstGeom>
          <a:noFill/>
          <a:ln w="9525">
            <a:solidFill>
              <a:srgbClr val="3465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</a:rPr>
              <a:t>Sous_Programme d'IRQ_DMA</a:t>
            </a:r>
            <a:r>
              <a:rPr lang="fr-FR" altLang="fr-FR" sz="2000" b="1">
                <a:solidFill>
                  <a:srgbClr val="000000"/>
                </a:solidFill>
              </a:rPr>
              <a:t> :</a:t>
            </a:r>
          </a:p>
          <a:p>
            <a:pPr>
              <a:buClrTx/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</a:rPr>
              <a:t>Vérification transfert OK</a:t>
            </a:r>
          </a:p>
          <a:p>
            <a:pPr>
              <a:buClrTx/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</a:rPr>
              <a:t>RTI</a:t>
            </a:r>
          </a:p>
          <a:p>
            <a:pPr>
              <a:buClrTx/>
              <a:buFontTx/>
              <a:buNone/>
            </a:pPr>
            <a:endParaRPr lang="fr-FR" altLang="fr-FR" sz="20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</a:rPr>
              <a:t>Pilote d’entrées-sorties</a:t>
            </a:r>
            <a:r>
              <a:rPr lang="fr-FR" altLang="fr-FR" sz="2000">
                <a:solidFill>
                  <a:srgbClr val="000000"/>
                </a:solidFill>
              </a:rPr>
              <a:t> :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Initialiser DMA :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	nb = nombre d'octets à transférer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	@m = adresse premier octet en MC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	sens = écriture;</a:t>
            </a: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	@p = adresse périphérique</a:t>
            </a:r>
          </a:p>
          <a:p>
            <a:pPr>
              <a:buClrTx/>
              <a:buFontTx/>
              <a:buNone/>
            </a:pPr>
            <a:endParaRPr lang="fr-FR" altLang="fr-FR" sz="200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fr-FR" altLang="fr-FR" sz="2000">
                <a:solidFill>
                  <a:srgbClr val="000000"/>
                </a:solidFill>
              </a:rPr>
              <a:t>Lancer DMA</a:t>
            </a:r>
          </a:p>
        </p:txBody>
      </p:sp>
      <p:sp>
        <p:nvSpPr>
          <p:cNvPr id="128011" name="Rectangle 12"/>
          <p:cNvSpPr>
            <a:spLocks noChangeArrowheads="1"/>
          </p:cNvSpPr>
          <p:nvPr/>
        </p:nvSpPr>
        <p:spPr bwMode="auto">
          <a:xfrm>
            <a:off x="1377950" y="3968750"/>
            <a:ext cx="596900" cy="2921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8012" name="Rectangle 13"/>
          <p:cNvSpPr>
            <a:spLocks noChangeArrowheads="1"/>
          </p:cNvSpPr>
          <p:nvPr/>
        </p:nvSpPr>
        <p:spPr bwMode="auto">
          <a:xfrm>
            <a:off x="1362075" y="3900488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8013" name="Line 14"/>
          <p:cNvSpPr>
            <a:spLocks noChangeShapeType="1"/>
          </p:cNvSpPr>
          <p:nvPr/>
        </p:nvSpPr>
        <p:spPr bwMode="auto">
          <a:xfrm flipH="1">
            <a:off x="3649663" y="2133600"/>
            <a:ext cx="549275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014" name="Line 15"/>
          <p:cNvSpPr>
            <a:spLocks noChangeShapeType="1"/>
          </p:cNvSpPr>
          <p:nvPr/>
        </p:nvSpPr>
        <p:spPr bwMode="auto">
          <a:xfrm>
            <a:off x="3657600" y="2139950"/>
            <a:ext cx="1588" cy="977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015" name="Rectangle 16"/>
          <p:cNvSpPr>
            <a:spLocks noChangeArrowheads="1"/>
          </p:cNvSpPr>
          <p:nvPr/>
        </p:nvSpPr>
        <p:spPr bwMode="auto">
          <a:xfrm>
            <a:off x="1433513" y="3865563"/>
            <a:ext cx="48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nb</a:t>
            </a:r>
          </a:p>
        </p:txBody>
      </p:sp>
      <p:sp>
        <p:nvSpPr>
          <p:cNvPr id="128016" name="Rectangle 17"/>
          <p:cNvSpPr>
            <a:spLocks noChangeArrowheads="1"/>
          </p:cNvSpPr>
          <p:nvPr/>
        </p:nvSpPr>
        <p:spPr bwMode="auto">
          <a:xfrm>
            <a:off x="2527300" y="4381500"/>
            <a:ext cx="596900" cy="2921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8017" name="Rectangle 18"/>
          <p:cNvSpPr>
            <a:spLocks noChangeArrowheads="1"/>
          </p:cNvSpPr>
          <p:nvPr/>
        </p:nvSpPr>
        <p:spPr bwMode="auto">
          <a:xfrm>
            <a:off x="2495550" y="4295775"/>
            <a:ext cx="696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@m</a:t>
            </a:r>
          </a:p>
        </p:txBody>
      </p:sp>
      <p:sp>
        <p:nvSpPr>
          <p:cNvPr id="128018" name="Rectangle 19"/>
          <p:cNvSpPr>
            <a:spLocks noChangeArrowheads="1"/>
          </p:cNvSpPr>
          <p:nvPr/>
        </p:nvSpPr>
        <p:spPr bwMode="auto">
          <a:xfrm>
            <a:off x="1414463" y="4400550"/>
            <a:ext cx="596900" cy="2921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8019" name="Rectangle 20"/>
          <p:cNvSpPr>
            <a:spLocks noChangeArrowheads="1"/>
          </p:cNvSpPr>
          <p:nvPr/>
        </p:nvSpPr>
        <p:spPr bwMode="auto">
          <a:xfrm>
            <a:off x="1357313" y="4322763"/>
            <a:ext cx="708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sens</a:t>
            </a:r>
          </a:p>
        </p:txBody>
      </p:sp>
      <p:sp>
        <p:nvSpPr>
          <p:cNvPr id="128020" name="Rectangle 21"/>
          <p:cNvSpPr>
            <a:spLocks noChangeArrowheads="1"/>
          </p:cNvSpPr>
          <p:nvPr/>
        </p:nvSpPr>
        <p:spPr bwMode="auto">
          <a:xfrm>
            <a:off x="212725" y="4092575"/>
            <a:ext cx="892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DMA</a:t>
            </a:r>
          </a:p>
        </p:txBody>
      </p:sp>
      <p:sp>
        <p:nvSpPr>
          <p:cNvPr id="128021" name="Rectangle 22"/>
          <p:cNvSpPr>
            <a:spLocks noChangeArrowheads="1"/>
          </p:cNvSpPr>
          <p:nvPr/>
        </p:nvSpPr>
        <p:spPr bwMode="auto">
          <a:xfrm>
            <a:off x="1512888" y="5413375"/>
            <a:ext cx="977900" cy="5969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8022" name="Rectangle 23"/>
          <p:cNvSpPr>
            <a:spLocks noChangeArrowheads="1"/>
          </p:cNvSpPr>
          <p:nvPr/>
        </p:nvSpPr>
        <p:spPr bwMode="auto">
          <a:xfrm>
            <a:off x="735013" y="5561013"/>
            <a:ext cx="587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128023" name="Rectangle 25"/>
          <p:cNvSpPr>
            <a:spLocks noChangeArrowheads="1"/>
          </p:cNvSpPr>
          <p:nvPr/>
        </p:nvSpPr>
        <p:spPr bwMode="auto">
          <a:xfrm>
            <a:off x="1658938" y="5559425"/>
            <a:ext cx="609600" cy="2286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8024" name="Line 26"/>
          <p:cNvSpPr>
            <a:spLocks noChangeShapeType="1"/>
          </p:cNvSpPr>
          <p:nvPr/>
        </p:nvSpPr>
        <p:spPr bwMode="auto">
          <a:xfrm>
            <a:off x="1887538" y="5559425"/>
            <a:ext cx="1587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025" name="Text Box 27"/>
          <p:cNvSpPr txBox="1">
            <a:spLocks noChangeArrowheads="1"/>
          </p:cNvSpPr>
          <p:nvPr/>
        </p:nvSpPr>
        <p:spPr bwMode="auto">
          <a:xfrm>
            <a:off x="1660525" y="5483225"/>
            <a:ext cx="295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28026" name="Text Box 28"/>
          <p:cNvSpPr txBox="1">
            <a:spLocks noChangeArrowheads="1"/>
          </p:cNvSpPr>
          <p:nvPr/>
        </p:nvSpPr>
        <p:spPr bwMode="auto">
          <a:xfrm>
            <a:off x="2117725" y="5711825"/>
            <a:ext cx="3762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200">
                <a:solidFill>
                  <a:srgbClr val="000000"/>
                </a:solidFill>
              </a:rPr>
              <a:t>RE</a:t>
            </a:r>
          </a:p>
        </p:txBody>
      </p:sp>
      <p:sp>
        <p:nvSpPr>
          <p:cNvPr id="128027" name="Line 29"/>
          <p:cNvSpPr>
            <a:spLocks noChangeShapeType="1"/>
          </p:cNvSpPr>
          <p:nvPr/>
        </p:nvSpPr>
        <p:spPr bwMode="auto">
          <a:xfrm>
            <a:off x="2484438" y="5661025"/>
            <a:ext cx="5746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028" name="Rectangle 30"/>
          <p:cNvSpPr>
            <a:spLocks noChangeArrowheads="1"/>
          </p:cNvSpPr>
          <p:nvPr/>
        </p:nvSpPr>
        <p:spPr bwMode="auto">
          <a:xfrm>
            <a:off x="2484438" y="4005263"/>
            <a:ext cx="596900" cy="2921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8029" name="Rectangle 31"/>
          <p:cNvSpPr>
            <a:spLocks noChangeArrowheads="1"/>
          </p:cNvSpPr>
          <p:nvPr/>
        </p:nvSpPr>
        <p:spPr bwMode="auto">
          <a:xfrm>
            <a:off x="2484438" y="3933825"/>
            <a:ext cx="6143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@p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BF5D-2D0D-4D63-838E-0F4F76F95409}" type="slidenum">
              <a:rPr lang="fr-FR" altLang="fr-FR"/>
              <a:pPr/>
              <a:t>53</a:t>
            </a:fld>
            <a:endParaRPr lang="fr-FR" altLang="fr-FR"/>
          </a:p>
        </p:txBody>
      </p:sp>
      <p:sp>
        <p:nvSpPr>
          <p:cNvPr id="128032" name="Text Box 1"/>
          <p:cNvSpPr txBox="1">
            <a:spLocks noChangeArrowheads="1"/>
          </p:cNvSpPr>
          <p:nvPr/>
        </p:nvSpPr>
        <p:spPr bwMode="auto">
          <a:xfrm>
            <a:off x="255588" y="168275"/>
            <a:ext cx="3630612" cy="838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Le mode d’entrées-sorties avec DMA</a:t>
            </a:r>
          </a:p>
        </p:txBody>
      </p:sp>
      <p:grpSp>
        <p:nvGrpSpPr>
          <p:cNvPr id="128033" name="Group 50"/>
          <p:cNvGrpSpPr>
            <a:grpSpLocks/>
          </p:cNvGrpSpPr>
          <p:nvPr/>
        </p:nvGrpSpPr>
        <p:grpSpPr bwMode="auto">
          <a:xfrm>
            <a:off x="2955925" y="5403850"/>
            <a:ext cx="1401763" cy="746125"/>
            <a:chOff x="4740" y="3521"/>
            <a:chExt cx="883" cy="470"/>
          </a:xfrm>
        </p:grpSpPr>
        <p:pic>
          <p:nvPicPr>
            <p:cNvPr id="128034" name="Picture 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521"/>
              <a:ext cx="883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035" name="Text Box 52"/>
            <p:cNvSpPr txBox="1">
              <a:spLocks noChangeArrowheads="1"/>
            </p:cNvSpPr>
            <p:nvPr/>
          </p:nvSpPr>
          <p:spPr bwMode="auto">
            <a:xfrm>
              <a:off x="4740" y="3521"/>
              <a:ext cx="883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</p:spTree>
    <p:extLst>
      <p:ext uri="{BB962C8B-B14F-4D97-AF65-F5344CB8AC3E}">
        <p14:creationId xmlns:p14="http://schemas.microsoft.com/office/powerpoint/2010/main" val="3911367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Line 2"/>
          <p:cNvSpPr>
            <a:spLocks noChangeShapeType="1"/>
          </p:cNvSpPr>
          <p:nvPr/>
        </p:nvSpPr>
        <p:spPr bwMode="auto">
          <a:xfrm>
            <a:off x="395288" y="5013325"/>
            <a:ext cx="7920037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344488" y="2522538"/>
            <a:ext cx="7920037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395288" y="5878513"/>
            <a:ext cx="7920037" cy="15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344488" y="2522538"/>
            <a:ext cx="8636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44488" y="2233613"/>
            <a:ext cx="935037" cy="288925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27038" y="1514475"/>
            <a:ext cx="2122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Imprimer (buf, 2 octets)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279525" y="2017713"/>
            <a:ext cx="1296988" cy="504825"/>
          </a:xfrm>
          <a:prstGeom prst="rect">
            <a:avLst/>
          </a:prstGeom>
          <a:solidFill>
            <a:srgbClr val="CC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Init DMA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Lancer DMA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395288" y="5229225"/>
            <a:ext cx="7920037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395288" y="5013325"/>
            <a:ext cx="2232025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2627313" y="5878513"/>
            <a:ext cx="1296987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>
            <a:off x="2627313" y="5229225"/>
            <a:ext cx="1295400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2559050" y="5949950"/>
            <a:ext cx="1433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Écriture octet 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imprimante</a:t>
            </a: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2843213" y="4364038"/>
            <a:ext cx="936625" cy="287337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octet</a:t>
            </a: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2843213" y="4651375"/>
            <a:ext cx="936625" cy="287338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non prêt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2413000" y="4364038"/>
            <a:ext cx="4270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RD</a:t>
            </a:r>
          </a:p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RE</a:t>
            </a:r>
          </a:p>
        </p:txBody>
      </p:sp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1258888" y="4364038"/>
            <a:ext cx="936625" cy="287337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1258888" y="4651375"/>
            <a:ext cx="936625" cy="287338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prêt</a:t>
            </a: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828675" y="4364038"/>
            <a:ext cx="4270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RD</a:t>
            </a:r>
          </a:p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RE</a:t>
            </a:r>
          </a:p>
        </p:txBody>
      </p:sp>
      <p:sp>
        <p:nvSpPr>
          <p:cNvPr id="129044" name="Line 20"/>
          <p:cNvSpPr>
            <a:spLocks noChangeShapeType="1"/>
          </p:cNvSpPr>
          <p:nvPr/>
        </p:nvSpPr>
        <p:spPr bwMode="auto">
          <a:xfrm>
            <a:off x="3924300" y="5013325"/>
            <a:ext cx="1295400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4284663" y="4292600"/>
            <a:ext cx="936625" cy="287338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9046" name="Rectangle 22"/>
          <p:cNvSpPr>
            <a:spLocks noChangeArrowheads="1"/>
          </p:cNvSpPr>
          <p:nvPr/>
        </p:nvSpPr>
        <p:spPr bwMode="auto">
          <a:xfrm>
            <a:off x="4284663" y="4579938"/>
            <a:ext cx="936625" cy="287337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prêt</a:t>
            </a: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3854450" y="4292600"/>
            <a:ext cx="4270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RD</a:t>
            </a:r>
          </a:p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RE</a:t>
            </a:r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>
            <a:off x="5364163" y="5878513"/>
            <a:ext cx="1296987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>
            <a:off x="5364163" y="5229225"/>
            <a:ext cx="1295400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5295900" y="5949950"/>
            <a:ext cx="1433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Écriture octet </a:t>
            </a:r>
          </a:p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imprimante</a:t>
            </a:r>
          </a:p>
        </p:txBody>
      </p:sp>
      <p:sp>
        <p:nvSpPr>
          <p:cNvPr id="129051" name="Rectangle 27"/>
          <p:cNvSpPr>
            <a:spLocks noChangeArrowheads="1"/>
          </p:cNvSpPr>
          <p:nvPr/>
        </p:nvSpPr>
        <p:spPr bwMode="auto">
          <a:xfrm>
            <a:off x="5580063" y="4364038"/>
            <a:ext cx="936625" cy="287337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octet</a:t>
            </a:r>
          </a:p>
        </p:txBody>
      </p:sp>
      <p:sp>
        <p:nvSpPr>
          <p:cNvPr id="129052" name="Rectangle 28"/>
          <p:cNvSpPr>
            <a:spLocks noChangeArrowheads="1"/>
          </p:cNvSpPr>
          <p:nvPr/>
        </p:nvSpPr>
        <p:spPr bwMode="auto">
          <a:xfrm>
            <a:off x="5580063" y="4651375"/>
            <a:ext cx="936625" cy="287338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non prêt</a:t>
            </a:r>
          </a:p>
        </p:txBody>
      </p:sp>
      <p:sp>
        <p:nvSpPr>
          <p:cNvPr id="129053" name="Text Box 29"/>
          <p:cNvSpPr txBox="1">
            <a:spLocks noChangeArrowheads="1"/>
          </p:cNvSpPr>
          <p:nvPr/>
        </p:nvSpPr>
        <p:spPr bwMode="auto">
          <a:xfrm>
            <a:off x="5221288" y="4364038"/>
            <a:ext cx="4270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RD</a:t>
            </a:r>
          </a:p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RE</a:t>
            </a:r>
          </a:p>
        </p:txBody>
      </p: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7740650" y="2227263"/>
            <a:ext cx="431800" cy="288925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9055" name="Line 31"/>
          <p:cNvSpPr>
            <a:spLocks noChangeShapeType="1"/>
          </p:cNvSpPr>
          <p:nvPr/>
        </p:nvSpPr>
        <p:spPr bwMode="auto">
          <a:xfrm>
            <a:off x="6659563" y="5013325"/>
            <a:ext cx="1295400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56" name="Rectangle 32"/>
          <p:cNvSpPr>
            <a:spLocks noChangeArrowheads="1"/>
          </p:cNvSpPr>
          <p:nvPr/>
        </p:nvSpPr>
        <p:spPr bwMode="auto">
          <a:xfrm>
            <a:off x="7019925" y="4292600"/>
            <a:ext cx="936625" cy="287338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9057" name="Rectangle 33"/>
          <p:cNvSpPr>
            <a:spLocks noChangeArrowheads="1"/>
          </p:cNvSpPr>
          <p:nvPr/>
        </p:nvSpPr>
        <p:spPr bwMode="auto">
          <a:xfrm>
            <a:off x="7019925" y="4579938"/>
            <a:ext cx="936625" cy="287337"/>
          </a:xfrm>
          <a:prstGeom prst="rect">
            <a:avLst/>
          </a:prstGeom>
          <a:solidFill>
            <a:srgbClr val="CC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prêt</a:t>
            </a: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6732588" y="188913"/>
            <a:ext cx="935037" cy="288925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Pg utilisateur</a:t>
            </a:r>
          </a:p>
        </p:txBody>
      </p:sp>
      <p:sp>
        <p:nvSpPr>
          <p:cNvPr id="129059" name="Rectangle 35"/>
          <p:cNvSpPr>
            <a:spLocks noChangeArrowheads="1"/>
          </p:cNvSpPr>
          <p:nvPr/>
        </p:nvSpPr>
        <p:spPr bwMode="auto">
          <a:xfrm>
            <a:off x="6659563" y="549275"/>
            <a:ext cx="1368425" cy="504825"/>
          </a:xfrm>
          <a:prstGeom prst="rect">
            <a:avLst/>
          </a:prstGeom>
          <a:solidFill>
            <a:srgbClr val="CC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pilote</a:t>
            </a:r>
          </a:p>
        </p:txBody>
      </p:sp>
      <p:sp>
        <p:nvSpPr>
          <p:cNvPr id="129060" name="Text Box 36"/>
          <p:cNvSpPr txBox="1">
            <a:spLocks noChangeArrowheads="1"/>
          </p:cNvSpPr>
          <p:nvPr/>
        </p:nvSpPr>
        <p:spPr bwMode="auto">
          <a:xfrm>
            <a:off x="8461375" y="2565400"/>
            <a:ext cx="50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cpu</a:t>
            </a:r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8461375" y="4941888"/>
            <a:ext cx="461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UE</a:t>
            </a:r>
          </a:p>
        </p:txBody>
      </p:sp>
      <p:sp>
        <p:nvSpPr>
          <p:cNvPr id="129062" name="Rectangle 38"/>
          <p:cNvSpPr>
            <a:spLocks noChangeArrowheads="1"/>
          </p:cNvSpPr>
          <p:nvPr/>
        </p:nvSpPr>
        <p:spPr bwMode="auto">
          <a:xfrm>
            <a:off x="8207375" y="494030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prêt</a:t>
            </a:r>
          </a:p>
          <a:p>
            <a:pPr algn="ctr">
              <a:buClrTx/>
              <a:buFontTx/>
              <a:buNone/>
            </a:pPr>
            <a:endParaRPr lang="fr-FR" altLang="fr-F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non prêt</a:t>
            </a:r>
          </a:p>
        </p:txBody>
      </p:sp>
      <p:sp>
        <p:nvSpPr>
          <p:cNvPr id="129063" name="Line 39"/>
          <p:cNvSpPr>
            <a:spLocks noChangeShapeType="1"/>
          </p:cNvSpPr>
          <p:nvPr/>
        </p:nvSpPr>
        <p:spPr bwMode="auto">
          <a:xfrm>
            <a:off x="395288" y="2924175"/>
            <a:ext cx="7920037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64" name="Rectangle 40"/>
          <p:cNvSpPr>
            <a:spLocks noChangeArrowheads="1"/>
          </p:cNvSpPr>
          <p:nvPr/>
        </p:nvSpPr>
        <p:spPr bwMode="auto">
          <a:xfrm>
            <a:off x="6680200" y="2016125"/>
            <a:ext cx="1060450" cy="504825"/>
          </a:xfrm>
          <a:prstGeom prst="rect">
            <a:avLst/>
          </a:prstGeom>
          <a:solidFill>
            <a:srgbClr val="FF7C8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RE prêt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Fin e/s</a:t>
            </a:r>
          </a:p>
        </p:txBody>
      </p:sp>
      <p:sp>
        <p:nvSpPr>
          <p:cNvPr id="129065" name="Line 41"/>
          <p:cNvSpPr>
            <a:spLocks noChangeShapeType="1"/>
          </p:cNvSpPr>
          <p:nvPr/>
        </p:nvSpPr>
        <p:spPr bwMode="auto">
          <a:xfrm flipV="1">
            <a:off x="6659563" y="2490788"/>
            <a:ext cx="1587" cy="939800"/>
          </a:xfrm>
          <a:prstGeom prst="line">
            <a:avLst/>
          </a:prstGeom>
          <a:noFill/>
          <a:ln w="2844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6661150" y="3141663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FF3300"/>
                </a:solidFill>
              </a:rPr>
              <a:t>irq</a:t>
            </a:r>
          </a:p>
        </p:txBody>
      </p:sp>
      <p:sp>
        <p:nvSpPr>
          <p:cNvPr id="129067" name="Line 43"/>
          <p:cNvSpPr>
            <a:spLocks noChangeShapeType="1"/>
          </p:cNvSpPr>
          <p:nvPr/>
        </p:nvSpPr>
        <p:spPr bwMode="auto">
          <a:xfrm>
            <a:off x="2627313" y="2924175"/>
            <a:ext cx="4032250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68" name="Rectangle 44"/>
          <p:cNvSpPr>
            <a:spLocks noChangeArrowheads="1"/>
          </p:cNvSpPr>
          <p:nvPr/>
        </p:nvSpPr>
        <p:spPr bwMode="auto">
          <a:xfrm>
            <a:off x="6732588" y="1125538"/>
            <a:ext cx="1060450" cy="504825"/>
          </a:xfrm>
          <a:prstGeom prst="rect">
            <a:avLst/>
          </a:prstGeom>
          <a:solidFill>
            <a:srgbClr val="FF7C8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Routine </a:t>
            </a: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IRQ</a:t>
            </a:r>
          </a:p>
        </p:txBody>
      </p:sp>
      <p:sp>
        <p:nvSpPr>
          <p:cNvPr id="129069" name="Rectangle 45"/>
          <p:cNvSpPr>
            <a:spLocks noChangeArrowheads="1"/>
          </p:cNvSpPr>
          <p:nvPr/>
        </p:nvSpPr>
        <p:spPr bwMode="auto">
          <a:xfrm>
            <a:off x="8207375" y="256540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actif</a:t>
            </a:r>
          </a:p>
          <a:p>
            <a:pPr algn="ctr">
              <a:buClrTx/>
              <a:buFontTx/>
              <a:buNone/>
            </a:pPr>
            <a:endParaRPr lang="fr-FR" altLang="fr-F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inactif</a:t>
            </a:r>
          </a:p>
        </p:txBody>
      </p:sp>
      <p:grpSp>
        <p:nvGrpSpPr>
          <p:cNvPr id="129070" name="Group 46"/>
          <p:cNvGrpSpPr>
            <a:grpSpLocks/>
          </p:cNvGrpSpPr>
          <p:nvPr/>
        </p:nvGrpSpPr>
        <p:grpSpPr bwMode="auto">
          <a:xfrm>
            <a:off x="7667625" y="6021388"/>
            <a:ext cx="1258888" cy="603250"/>
            <a:chOff x="4830" y="3793"/>
            <a:chExt cx="793" cy="380"/>
          </a:xfrm>
        </p:grpSpPr>
        <p:pic>
          <p:nvPicPr>
            <p:cNvPr id="129084" name="Picture 4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793"/>
              <a:ext cx="793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9085" name="Text Box 48"/>
            <p:cNvSpPr txBox="1">
              <a:spLocks noChangeArrowheads="1"/>
            </p:cNvSpPr>
            <p:nvPr/>
          </p:nvSpPr>
          <p:spPr bwMode="auto">
            <a:xfrm>
              <a:off x="4830" y="3793"/>
              <a:ext cx="793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29071" name="Line 49"/>
          <p:cNvSpPr>
            <a:spLocks noChangeShapeType="1"/>
          </p:cNvSpPr>
          <p:nvPr/>
        </p:nvSpPr>
        <p:spPr bwMode="auto">
          <a:xfrm>
            <a:off x="395288" y="3429000"/>
            <a:ext cx="7920037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72" name="Line 50"/>
          <p:cNvSpPr>
            <a:spLocks noChangeShapeType="1"/>
          </p:cNvSpPr>
          <p:nvPr/>
        </p:nvSpPr>
        <p:spPr bwMode="auto">
          <a:xfrm>
            <a:off x="395288" y="3789363"/>
            <a:ext cx="7920037" cy="158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73" name="Line 51"/>
          <p:cNvSpPr>
            <a:spLocks noChangeShapeType="1"/>
          </p:cNvSpPr>
          <p:nvPr/>
        </p:nvSpPr>
        <p:spPr bwMode="auto">
          <a:xfrm>
            <a:off x="395288" y="3789363"/>
            <a:ext cx="2089150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74" name="Line 52"/>
          <p:cNvSpPr>
            <a:spLocks noChangeShapeType="1"/>
          </p:cNvSpPr>
          <p:nvPr/>
        </p:nvSpPr>
        <p:spPr bwMode="auto">
          <a:xfrm>
            <a:off x="2627313" y="3429000"/>
            <a:ext cx="4032250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75" name="Line 53"/>
          <p:cNvSpPr>
            <a:spLocks noChangeShapeType="1"/>
          </p:cNvSpPr>
          <p:nvPr/>
        </p:nvSpPr>
        <p:spPr bwMode="auto">
          <a:xfrm>
            <a:off x="6659563" y="3789363"/>
            <a:ext cx="1441450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76" name="Line 54"/>
          <p:cNvSpPr>
            <a:spLocks noChangeShapeType="1"/>
          </p:cNvSpPr>
          <p:nvPr/>
        </p:nvSpPr>
        <p:spPr bwMode="auto">
          <a:xfrm>
            <a:off x="3348038" y="3429000"/>
            <a:ext cx="1587" cy="9366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77" name="Line 55"/>
          <p:cNvSpPr>
            <a:spLocks noChangeShapeType="1"/>
          </p:cNvSpPr>
          <p:nvPr/>
        </p:nvSpPr>
        <p:spPr bwMode="auto">
          <a:xfrm>
            <a:off x="4859338" y="3429000"/>
            <a:ext cx="1587" cy="863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78" name="Line 56"/>
          <p:cNvSpPr>
            <a:spLocks noChangeShapeType="1"/>
          </p:cNvSpPr>
          <p:nvPr/>
        </p:nvSpPr>
        <p:spPr bwMode="auto">
          <a:xfrm>
            <a:off x="6156325" y="3429000"/>
            <a:ext cx="1588" cy="9366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79" name="Text Box 57"/>
          <p:cNvSpPr txBox="1">
            <a:spLocks noChangeArrowheads="1"/>
          </p:cNvSpPr>
          <p:nvPr/>
        </p:nvSpPr>
        <p:spPr bwMode="auto">
          <a:xfrm>
            <a:off x="8318500" y="3429000"/>
            <a:ext cx="631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DMA</a:t>
            </a:r>
          </a:p>
        </p:txBody>
      </p:sp>
      <p:sp>
        <p:nvSpPr>
          <p:cNvPr id="129080" name="Rectangle 58"/>
          <p:cNvSpPr>
            <a:spLocks noChangeArrowheads="1"/>
          </p:cNvSpPr>
          <p:nvPr/>
        </p:nvSpPr>
        <p:spPr bwMode="auto">
          <a:xfrm>
            <a:off x="8207375" y="342900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 actif</a:t>
            </a:r>
          </a:p>
          <a:p>
            <a:pPr algn="ctr">
              <a:buClrTx/>
              <a:buFontTx/>
              <a:buNone/>
            </a:pPr>
            <a:endParaRPr lang="fr-FR" altLang="fr-F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anose="020B0604020202020204" pitchFamily="34" charset="0"/>
              </a:rPr>
              <a:t>inactif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Joëlle Delacroix-NFA004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91B1-376A-44F3-A84D-7824B90E0D61}" type="slidenum">
              <a:rPr lang="fr-FR" altLang="fr-FR"/>
              <a:pPr/>
              <a:t>54</a:t>
            </a:fld>
            <a:endParaRPr lang="fr-FR" altLang="fr-FR"/>
          </a:p>
        </p:txBody>
      </p:sp>
      <p:sp>
        <p:nvSpPr>
          <p:cNvPr id="129083" name="Text Box 1"/>
          <p:cNvSpPr txBox="1">
            <a:spLocks noChangeArrowheads="1"/>
          </p:cNvSpPr>
          <p:nvPr/>
        </p:nvSpPr>
        <p:spPr bwMode="auto">
          <a:xfrm>
            <a:off x="255588" y="168275"/>
            <a:ext cx="3630612" cy="838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>
                <a:solidFill>
                  <a:srgbClr val="000000"/>
                </a:solidFill>
                <a:latin typeface="Arial" panose="020B0604020202020204" pitchFamily="34" charset="0"/>
              </a:rPr>
              <a:t>Le mode d’entrées-sorties avec DMA</a:t>
            </a:r>
          </a:p>
        </p:txBody>
      </p:sp>
    </p:spTree>
    <p:extLst>
      <p:ext uri="{BB962C8B-B14F-4D97-AF65-F5344CB8AC3E}">
        <p14:creationId xmlns:p14="http://schemas.microsoft.com/office/powerpoint/2010/main" val="2247258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4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2DAC1-5640-4690-A676-2734F516BAE5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84994" name="Line 2"/>
          <p:cNvSpPr>
            <a:spLocks noChangeShapeType="1"/>
          </p:cNvSpPr>
          <p:nvPr/>
        </p:nvSpPr>
        <p:spPr bwMode="auto">
          <a:xfrm>
            <a:off x="774700" y="3124200"/>
            <a:ext cx="774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1225550" y="1773238"/>
            <a:ext cx="901700" cy="7350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1676400" y="244475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959350" y="1143000"/>
            <a:ext cx="3575050" cy="1441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5867400" y="259715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444750" y="3816350"/>
            <a:ext cx="9779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2971800" y="44259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2971800" y="3117850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274763" y="1884363"/>
            <a:ext cx="787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2400">
                <a:latin typeface="Times New Roman" pitchFamily="18" charset="0"/>
              </a:rPr>
              <a:t>CPU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627313" y="3933825"/>
            <a:ext cx="587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2400">
                <a:latin typeface="Times New Roman" pitchFamily="18" charset="0"/>
              </a:rPr>
              <a:t>UE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6400800" y="685800"/>
            <a:ext cx="2660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fr-FR" sz="2400">
                <a:latin typeface="Times New Roman" pitchFamily="18" charset="0"/>
              </a:rPr>
              <a:t>Mémoire centrale</a:t>
            </a:r>
          </a:p>
        </p:txBody>
      </p:sp>
      <p:graphicFrame>
        <p:nvGraphicFramePr>
          <p:cNvPr id="85005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90775" y="5091113"/>
          <a:ext cx="70326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6" name="Microsoft ClipArt Gallery" r:id="rId3" imgW="1925280" imgH="3381120" progId="MS_ClipArt_Gallery">
                  <p:embed/>
                </p:oleObj>
              </mc:Choice>
              <mc:Fallback>
                <p:oleObj name="Microsoft ClipArt Gallery" r:id="rId3" imgW="1925280" imgH="3381120" progId="MS_ClipArt_Gallery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5091113"/>
                        <a:ext cx="703263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2819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3200400" y="3581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flipV="1">
            <a:off x="2819400" y="3200400"/>
            <a:ext cx="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H="1">
            <a:off x="2057400" y="320040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 flipV="1">
            <a:off x="2057400" y="2514600"/>
            <a:ext cx="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1619250" y="3284538"/>
            <a:ext cx="1206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FF3300"/>
                </a:solidFill>
                <a:latin typeface="Times New Roman" pitchFamily="18" charset="0"/>
              </a:rPr>
              <a:t>IRQ numéro</a:t>
            </a:r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3871913" y="3810000"/>
            <a:ext cx="52720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1. L'UE envoie un signal d'interruption : </a:t>
            </a:r>
            <a:r>
              <a:rPr lang="fr-FR" sz="2000" dirty="0" smtClean="0">
                <a:latin typeface="Times New Roman" pitchFamily="18" charset="0"/>
              </a:rPr>
              <a:t>INT</a:t>
            </a:r>
            <a:endParaRPr lang="fr-FR" sz="2000" dirty="0">
              <a:latin typeface="Times New Roman" pitchFamily="18" charset="0"/>
            </a:endParaRP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2. Le CPU acquitte avec le signal INTA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3. L'UE transmet un numéro d'interruption.</a:t>
            </a:r>
          </a:p>
          <a:p>
            <a:pPr eaLnBrk="0" hangingPunct="0"/>
            <a:endParaRPr lang="fr-FR" sz="2000" dirty="0">
              <a:latin typeface="Times New Roman" pitchFamily="18" charset="0"/>
            </a:endParaRP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Ce numéro indexe une table en mémoire centrale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le </a:t>
            </a:r>
            <a:r>
              <a:rPr lang="fr-FR" sz="2000" dirty="0">
                <a:solidFill>
                  <a:srgbClr val="FF3300"/>
                </a:solidFill>
                <a:latin typeface="Times New Roman" pitchFamily="18" charset="0"/>
              </a:rPr>
              <a:t>vecteur d'interruption</a:t>
            </a:r>
            <a:r>
              <a:rPr lang="fr-FR" sz="2000" dirty="0">
                <a:latin typeface="Times New Roman" pitchFamily="18" charset="0"/>
              </a:rPr>
              <a:t>, qui pour chaque numéro 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d’interruption donne l'adresse de la routine </a:t>
            </a: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associée en mémoire centrale.</a:t>
            </a:r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4249738" cy="533400"/>
          </a:xfr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mtClean="0"/>
              <a:t>Les interruptions</a:t>
            </a:r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6096000" y="1295400"/>
            <a:ext cx="22860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6096000" y="1600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6096000" y="1828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>
            <a:off x="6096000" y="2057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>
            <a:off x="6096000" y="2286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>
            <a:off x="6096000" y="2514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6096000" y="1268413"/>
            <a:ext cx="227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Times New Roman" pitchFamily="18" charset="0"/>
              </a:rPr>
              <a:t>Numéro        adresse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6096000" y="1524000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Times New Roman" pitchFamily="18" charset="0"/>
              </a:rPr>
              <a:t>1                    1000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6096000" y="1779588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Times New Roman" pitchFamily="18" charset="0"/>
              </a:rPr>
              <a:t>2                    1100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6096000" y="1981200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Times New Roman" pitchFamily="18" charset="0"/>
              </a:rPr>
              <a:t>3                    1500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6096000" y="2209800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Times New Roman" pitchFamily="18" charset="0"/>
              </a:rPr>
              <a:t>4                    2000</a:t>
            </a:r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 flipV="1">
            <a:off x="3124200" y="2971800"/>
            <a:ext cx="0" cy="6096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26" name="Line 34"/>
          <p:cNvSpPr>
            <a:spLocks noChangeShapeType="1"/>
          </p:cNvSpPr>
          <p:nvPr/>
        </p:nvSpPr>
        <p:spPr bwMode="auto">
          <a:xfrm flipH="1">
            <a:off x="2209800" y="2971800"/>
            <a:ext cx="91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27" name="Line 35"/>
          <p:cNvSpPr>
            <a:spLocks noChangeShapeType="1"/>
          </p:cNvSpPr>
          <p:nvPr/>
        </p:nvSpPr>
        <p:spPr bwMode="auto">
          <a:xfrm>
            <a:off x="1981200" y="2057400"/>
            <a:ext cx="533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2514600" y="1878013"/>
            <a:ext cx="612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000" dirty="0" smtClean="0">
                <a:solidFill>
                  <a:srgbClr val="FF3300"/>
                </a:solidFill>
                <a:latin typeface="Times New Roman" pitchFamily="18" charset="0"/>
              </a:rPr>
              <a:t>INT</a:t>
            </a:r>
            <a:endParaRPr lang="fr-FR" sz="20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5029" name="Line 37"/>
          <p:cNvSpPr>
            <a:spLocks noChangeShapeType="1"/>
          </p:cNvSpPr>
          <p:nvPr/>
        </p:nvSpPr>
        <p:spPr bwMode="auto">
          <a:xfrm flipV="1">
            <a:off x="2209800" y="2057400"/>
            <a:ext cx="0" cy="914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30" name="Line 38"/>
          <p:cNvSpPr>
            <a:spLocks noChangeShapeType="1"/>
          </p:cNvSpPr>
          <p:nvPr/>
        </p:nvSpPr>
        <p:spPr bwMode="auto">
          <a:xfrm>
            <a:off x="2362200" y="2209800"/>
            <a:ext cx="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31" name="Line 39"/>
          <p:cNvSpPr>
            <a:spLocks noChangeShapeType="1"/>
          </p:cNvSpPr>
          <p:nvPr/>
        </p:nvSpPr>
        <p:spPr bwMode="auto">
          <a:xfrm>
            <a:off x="2362200" y="2895600"/>
            <a:ext cx="91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32" name="Line 40"/>
          <p:cNvSpPr>
            <a:spLocks noChangeShapeType="1"/>
          </p:cNvSpPr>
          <p:nvPr/>
        </p:nvSpPr>
        <p:spPr bwMode="auto">
          <a:xfrm>
            <a:off x="3276600" y="2895600"/>
            <a:ext cx="0" cy="838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33" name="Text Box 41"/>
          <p:cNvSpPr txBox="1">
            <a:spLocks noChangeArrowheads="1"/>
          </p:cNvSpPr>
          <p:nvPr/>
        </p:nvSpPr>
        <p:spPr bwMode="auto">
          <a:xfrm>
            <a:off x="2438400" y="25908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>
                <a:solidFill>
                  <a:schemeClr val="accent1"/>
                </a:solidFill>
                <a:latin typeface="Times New Roman" pitchFamily="18" charset="0"/>
              </a:rPr>
              <a:t>INTA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AF5F3-477B-4AF1-AF93-8E02EF675C5E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3886200" cy="609600"/>
          </a:xfr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fr-FR" sz="3200" b="1" smtClean="0"/>
              <a:t>Les Interruptions</a:t>
            </a:r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317500" y="2374900"/>
            <a:ext cx="1270000" cy="838200"/>
            <a:chOff x="200" y="1112"/>
            <a:chExt cx="800" cy="528"/>
          </a:xfrm>
        </p:grpSpPr>
        <p:sp>
          <p:nvSpPr>
            <p:cNvPr id="86020" name="Line 4"/>
            <p:cNvSpPr>
              <a:spLocks noChangeShapeType="1"/>
            </p:cNvSpPr>
            <p:nvPr/>
          </p:nvSpPr>
          <p:spPr bwMode="auto">
            <a:xfrm flipV="1">
              <a:off x="200" y="1119"/>
              <a:ext cx="324" cy="15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>
              <a:off x="540" y="1112"/>
              <a:ext cx="188" cy="48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 flipV="1">
              <a:off x="744" y="1349"/>
              <a:ext cx="256" cy="29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3429000"/>
            <a:ext cx="1463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fr-FR" sz="1800" b="1"/>
              <a:t>Interruption</a:t>
            </a:r>
          </a:p>
          <a:p>
            <a:pPr algn="ctr" defTabSz="762000" eaLnBrk="0" hangingPunct="0"/>
            <a:r>
              <a:rPr lang="fr-FR" sz="1800" b="1"/>
              <a:t>n°3</a:t>
            </a: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2286000" y="3581400"/>
            <a:ext cx="2925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1905000" y="5410200"/>
            <a:ext cx="327025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2209800" y="2825750"/>
            <a:ext cx="0" cy="2984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2417763" y="3073400"/>
            <a:ext cx="11414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2000" b="1">
                <a:solidFill>
                  <a:schemeClr val="hlink"/>
                </a:solidFill>
              </a:rPr>
              <a:t>Latence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541963" y="4368800"/>
            <a:ext cx="19986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2000" b="1">
                <a:solidFill>
                  <a:schemeClr val="hlink"/>
                </a:solidFill>
              </a:rPr>
              <a:t>Traitement IRQ</a:t>
            </a:r>
          </a:p>
        </p:txBody>
      </p:sp>
      <p:graphicFrame>
        <p:nvGraphicFramePr>
          <p:cNvPr id="86029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84475" y="2495550"/>
          <a:ext cx="4286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9" name="Microsoft ClipArt Gallery" r:id="rId3" imgW="3423960" imgH="5068800" progId="MS_ClipArt_Gallery">
                  <p:embed/>
                </p:oleObj>
              </mc:Choice>
              <mc:Fallback>
                <p:oleObj name="Microsoft ClipArt Gallery" r:id="rId3" imgW="3423960" imgH="5068800" progId="MS_ClipArt_Gallery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2495550"/>
                        <a:ext cx="4286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5257800" y="3886200"/>
            <a:ext cx="0" cy="187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541963" y="3911600"/>
            <a:ext cx="688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2000" b="1">
                <a:latin typeface="Times New Roman" pitchFamily="18" charset="0"/>
              </a:rPr>
              <a:t>0017</a:t>
            </a: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1046163" y="2463800"/>
            <a:ext cx="688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2000" b="1">
                <a:latin typeface="Times New Roman" pitchFamily="18" charset="0"/>
              </a:rPr>
              <a:t>1002</a:t>
            </a: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609600" y="5105400"/>
            <a:ext cx="688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fr-FR" sz="2000" b="1">
                <a:latin typeface="Times New Roman" pitchFamily="18" charset="0"/>
              </a:rPr>
              <a:t>1002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685800" y="1598613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2400">
                <a:latin typeface="Arial" charset="0"/>
              </a:rPr>
              <a:t>Programme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5410200" y="34290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2000">
                <a:latin typeface="Arial" charset="0"/>
              </a:rPr>
              <a:t>Traitant d'IRQ n°3</a:t>
            </a:r>
          </a:p>
        </p:txBody>
      </p:sp>
      <p:sp>
        <p:nvSpPr>
          <p:cNvPr id="86036" name="Freeform 20"/>
          <p:cNvSpPr>
            <a:spLocks/>
          </p:cNvSpPr>
          <p:nvPr/>
        </p:nvSpPr>
        <p:spPr bwMode="auto">
          <a:xfrm>
            <a:off x="1697038" y="2309813"/>
            <a:ext cx="288925" cy="582612"/>
          </a:xfrm>
          <a:custGeom>
            <a:avLst/>
            <a:gdLst>
              <a:gd name="T0" fmla="*/ 0 w 182"/>
              <a:gd name="T1" fmla="*/ 12 h 367"/>
              <a:gd name="T2" fmla="*/ 169 w 182"/>
              <a:gd name="T3" fmla="*/ 45 h 367"/>
              <a:gd name="T4" fmla="*/ 93 w 182"/>
              <a:gd name="T5" fmla="*/ 181 h 367"/>
              <a:gd name="T6" fmla="*/ 49 w 182"/>
              <a:gd name="T7" fmla="*/ 230 h 367"/>
              <a:gd name="T8" fmla="*/ 60 w 182"/>
              <a:gd name="T9" fmla="*/ 312 h 367"/>
              <a:gd name="T10" fmla="*/ 82 w 182"/>
              <a:gd name="T11" fmla="*/ 345 h 367"/>
              <a:gd name="T12" fmla="*/ 98 w 182"/>
              <a:gd name="T13" fmla="*/ 36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2" h="367">
                <a:moveTo>
                  <a:pt x="0" y="12"/>
                </a:moveTo>
                <a:cubicBezTo>
                  <a:pt x="35" y="14"/>
                  <a:pt x="140" y="0"/>
                  <a:pt x="169" y="45"/>
                </a:cubicBezTo>
                <a:cubicBezTo>
                  <a:pt x="164" y="142"/>
                  <a:pt x="182" y="167"/>
                  <a:pt x="93" y="181"/>
                </a:cubicBezTo>
                <a:cubicBezTo>
                  <a:pt x="72" y="194"/>
                  <a:pt x="58" y="207"/>
                  <a:pt x="49" y="230"/>
                </a:cubicBezTo>
                <a:cubicBezTo>
                  <a:pt x="51" y="257"/>
                  <a:pt x="47" y="288"/>
                  <a:pt x="60" y="312"/>
                </a:cubicBezTo>
                <a:cubicBezTo>
                  <a:pt x="66" y="324"/>
                  <a:pt x="82" y="345"/>
                  <a:pt x="82" y="345"/>
                </a:cubicBezTo>
                <a:cubicBezTo>
                  <a:pt x="88" y="365"/>
                  <a:pt x="82" y="358"/>
                  <a:pt x="98" y="36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37" name="Freeform 21"/>
          <p:cNvSpPr>
            <a:spLocks/>
          </p:cNvSpPr>
          <p:nvPr/>
        </p:nvSpPr>
        <p:spPr bwMode="auto">
          <a:xfrm>
            <a:off x="1371600" y="5410200"/>
            <a:ext cx="357188" cy="876300"/>
          </a:xfrm>
          <a:custGeom>
            <a:avLst/>
            <a:gdLst>
              <a:gd name="T0" fmla="*/ 0 w 225"/>
              <a:gd name="T1" fmla="*/ 5 h 552"/>
              <a:gd name="T2" fmla="*/ 224 w 225"/>
              <a:gd name="T3" fmla="*/ 21 h 552"/>
              <a:gd name="T4" fmla="*/ 213 w 225"/>
              <a:gd name="T5" fmla="*/ 179 h 552"/>
              <a:gd name="T6" fmla="*/ 98 w 225"/>
              <a:gd name="T7" fmla="*/ 256 h 552"/>
              <a:gd name="T8" fmla="*/ 71 w 225"/>
              <a:gd name="T9" fmla="*/ 332 h 552"/>
              <a:gd name="T10" fmla="*/ 87 w 225"/>
              <a:gd name="T11" fmla="*/ 468 h 552"/>
              <a:gd name="T12" fmla="*/ 115 w 225"/>
              <a:gd name="T13" fmla="*/ 534 h 552"/>
              <a:gd name="T14" fmla="*/ 131 w 225"/>
              <a:gd name="T15" fmla="*/ 545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5" h="552">
                <a:moveTo>
                  <a:pt x="0" y="5"/>
                </a:moveTo>
                <a:cubicBezTo>
                  <a:pt x="68" y="7"/>
                  <a:pt x="154" y="0"/>
                  <a:pt x="224" y="21"/>
                </a:cubicBezTo>
                <a:cubicBezTo>
                  <a:pt x="220" y="74"/>
                  <a:pt x="225" y="128"/>
                  <a:pt x="213" y="179"/>
                </a:cubicBezTo>
                <a:cubicBezTo>
                  <a:pt x="208" y="202"/>
                  <a:pt x="126" y="242"/>
                  <a:pt x="98" y="256"/>
                </a:cubicBezTo>
                <a:cubicBezTo>
                  <a:pt x="82" y="279"/>
                  <a:pt x="77" y="305"/>
                  <a:pt x="71" y="332"/>
                </a:cubicBezTo>
                <a:cubicBezTo>
                  <a:pt x="74" y="376"/>
                  <a:pt x="74" y="425"/>
                  <a:pt x="87" y="468"/>
                </a:cubicBezTo>
                <a:cubicBezTo>
                  <a:pt x="91" y="483"/>
                  <a:pt x="104" y="523"/>
                  <a:pt x="115" y="534"/>
                </a:cubicBezTo>
                <a:cubicBezTo>
                  <a:pt x="133" y="552"/>
                  <a:pt x="131" y="529"/>
                  <a:pt x="131" y="54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4572000" y="2057400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6934200" y="304800"/>
            <a:ext cx="1525588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40" name="Oval 24"/>
          <p:cNvSpPr>
            <a:spLocks noChangeArrowheads="1"/>
          </p:cNvSpPr>
          <p:nvPr/>
        </p:nvSpPr>
        <p:spPr bwMode="auto">
          <a:xfrm>
            <a:off x="4953000" y="1066800"/>
            <a:ext cx="6096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41" name="Line 25"/>
          <p:cNvSpPr>
            <a:spLocks noChangeShapeType="1"/>
          </p:cNvSpPr>
          <p:nvPr/>
        </p:nvSpPr>
        <p:spPr bwMode="auto">
          <a:xfrm>
            <a:off x="5257800" y="1676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>
            <a:off x="7620000" y="1676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6918325" y="315913"/>
            <a:ext cx="1339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>
                <a:latin typeface="Arial" charset="0"/>
              </a:rPr>
              <a:t>IRQ 3	0017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6248400" y="7620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>
                <a:latin typeface="Arial" charset="0"/>
              </a:rPr>
              <a:t>0017</a:t>
            </a:r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6248400" y="12954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>
                <a:latin typeface="Arial" charset="0"/>
              </a:rPr>
              <a:t>1002</a:t>
            </a:r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7164388" y="765175"/>
            <a:ext cx="1189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>
                <a:latin typeface="Arial" charset="0"/>
              </a:rPr>
              <a:t>traitant IRQ3</a:t>
            </a:r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6934200" y="609600"/>
            <a:ext cx="1525588" cy="155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48" name="Rectangle 32"/>
          <p:cNvSpPr>
            <a:spLocks noChangeArrowheads="1"/>
          </p:cNvSpPr>
          <p:nvPr/>
        </p:nvSpPr>
        <p:spPr bwMode="auto">
          <a:xfrm>
            <a:off x="6934200" y="1066800"/>
            <a:ext cx="1525588" cy="155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6934200" y="1524000"/>
            <a:ext cx="1525588" cy="155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7010400" y="1219200"/>
            <a:ext cx="110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>
                <a:latin typeface="Arial" charset="0"/>
              </a:rPr>
              <a:t>Programme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5148263" y="115888"/>
            <a:ext cx="16811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fr-FR" sz="1400">
                <a:latin typeface="Arial" charset="0"/>
              </a:rPr>
              <a:t>Table des vecteurs</a:t>
            </a:r>
          </a:p>
          <a:p>
            <a:pPr algn="ctr" eaLnBrk="0" hangingPunct="0"/>
            <a:r>
              <a:rPr lang="fr-FR" sz="1400">
                <a:latin typeface="Arial" charset="0"/>
              </a:rPr>
              <a:t>d'interruptions</a:t>
            </a:r>
          </a:p>
          <a:p>
            <a:pPr algn="ctr" eaLnBrk="0" hangingPunct="0"/>
            <a:r>
              <a:rPr lang="fr-FR" sz="1400">
                <a:latin typeface="Arial" charset="0"/>
              </a:rPr>
              <a:t>(adresse 00000)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048000" y="5303838"/>
            <a:ext cx="1585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2000">
                <a:latin typeface="Arial" charset="0"/>
              </a:rPr>
              <a:t>CO &lt;-- 1002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2895600" y="3657600"/>
            <a:ext cx="1585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2000">
                <a:latin typeface="Arial" charset="0"/>
              </a:rPr>
              <a:t>CO &lt;-- 0017</a:t>
            </a:r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5105400" y="12192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055" name="Text Box 39"/>
          <p:cNvSpPr txBox="1">
            <a:spLocks noChangeArrowheads="1"/>
          </p:cNvSpPr>
          <p:nvPr/>
        </p:nvSpPr>
        <p:spPr bwMode="auto">
          <a:xfrm>
            <a:off x="5046663" y="121920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fr-FR" sz="1400">
                <a:latin typeface="Arial" charset="0"/>
              </a:rPr>
              <a:t>CO</a:t>
            </a:r>
          </a:p>
        </p:txBody>
      </p:sp>
      <p:sp>
        <p:nvSpPr>
          <p:cNvPr id="86056" name="Text Box 40"/>
          <p:cNvSpPr txBox="1">
            <a:spLocks noChangeArrowheads="1"/>
          </p:cNvSpPr>
          <p:nvPr/>
        </p:nvSpPr>
        <p:spPr bwMode="auto">
          <a:xfrm>
            <a:off x="5724525" y="5516563"/>
            <a:ext cx="34575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fr-FR">
                <a:latin typeface="Times New Roman" pitchFamily="18" charset="0"/>
              </a:rPr>
              <a:t> </a:t>
            </a:r>
            <a:r>
              <a:rPr lang="fr-FR" i="1">
                <a:latin typeface="Times New Roman" pitchFamily="18" charset="0"/>
              </a:rPr>
              <a:t>La table des vecteurs d’interruptions </a:t>
            </a:r>
          </a:p>
          <a:p>
            <a:pPr eaLnBrk="0" hangingPunct="0">
              <a:buFont typeface="Wingdings" pitchFamily="2" charset="2"/>
              <a:buNone/>
            </a:pPr>
            <a:r>
              <a:rPr lang="fr-FR" i="1">
                <a:latin typeface="Times New Roman" pitchFamily="18" charset="0"/>
              </a:rPr>
              <a:t>est à l’adresse 00000 sur un pc; Elle </a:t>
            </a:r>
          </a:p>
          <a:p>
            <a:pPr eaLnBrk="0" hangingPunct="0">
              <a:buFont typeface="Wingdings" pitchFamily="2" charset="2"/>
              <a:buNone/>
            </a:pPr>
            <a:r>
              <a:rPr lang="fr-FR" i="1">
                <a:latin typeface="Times New Roman" pitchFamily="18" charset="0"/>
              </a:rPr>
              <a:t>occupe 1 Ko (256 entrées de 4 octets)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1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91C63-6F8A-445E-AB2A-99AA85A524F9}" type="slidenum">
              <a:rPr lang="fr-FR"/>
              <a:pPr>
                <a:defRPr/>
              </a:pPr>
              <a:t>8</a:t>
            </a:fld>
            <a:endParaRPr lang="fr-FR"/>
          </a:p>
        </p:txBody>
      </p:sp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5548313" y="850900"/>
            <a:ext cx="717550" cy="5356225"/>
            <a:chOff x="4077" y="566"/>
            <a:chExt cx="528" cy="3561"/>
          </a:xfrm>
        </p:grpSpPr>
        <p:grpSp>
          <p:nvGrpSpPr>
            <p:cNvPr id="101379" name="Group 3"/>
            <p:cNvGrpSpPr>
              <a:grpSpLocks/>
            </p:cNvGrpSpPr>
            <p:nvPr/>
          </p:nvGrpSpPr>
          <p:grpSpPr bwMode="auto">
            <a:xfrm>
              <a:off x="4077" y="566"/>
              <a:ext cx="528" cy="1385"/>
              <a:chOff x="4077" y="566"/>
              <a:chExt cx="528" cy="1385"/>
            </a:xfrm>
          </p:grpSpPr>
          <p:sp>
            <p:nvSpPr>
              <p:cNvPr id="101380" name="Freeform 4"/>
              <p:cNvSpPr>
                <a:spLocks/>
              </p:cNvSpPr>
              <p:nvPr/>
            </p:nvSpPr>
            <p:spPr bwMode="auto">
              <a:xfrm>
                <a:off x="4077" y="1862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81" name="Freeform 5"/>
              <p:cNvSpPr>
                <a:spLocks/>
              </p:cNvSpPr>
              <p:nvPr/>
            </p:nvSpPr>
            <p:spPr bwMode="auto">
              <a:xfrm>
                <a:off x="4077" y="1686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82" name="Freeform 6"/>
              <p:cNvSpPr>
                <a:spLocks/>
              </p:cNvSpPr>
              <p:nvPr/>
            </p:nvSpPr>
            <p:spPr bwMode="auto">
              <a:xfrm>
                <a:off x="4077" y="1494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auto">
              <a:xfrm>
                <a:off x="4077" y="1318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84" name="Freeform 8"/>
              <p:cNvSpPr>
                <a:spLocks/>
              </p:cNvSpPr>
              <p:nvPr/>
            </p:nvSpPr>
            <p:spPr bwMode="auto">
              <a:xfrm>
                <a:off x="4077" y="1110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auto">
              <a:xfrm>
                <a:off x="4077" y="934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auto">
              <a:xfrm>
                <a:off x="4077" y="742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87" name="Freeform 11"/>
              <p:cNvSpPr>
                <a:spLocks/>
              </p:cNvSpPr>
              <p:nvPr/>
            </p:nvSpPr>
            <p:spPr bwMode="auto">
              <a:xfrm>
                <a:off x="4077" y="566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1388" name="Group 12"/>
            <p:cNvGrpSpPr>
              <a:grpSpLocks/>
            </p:cNvGrpSpPr>
            <p:nvPr/>
          </p:nvGrpSpPr>
          <p:grpSpPr bwMode="auto">
            <a:xfrm>
              <a:off x="4077" y="2038"/>
              <a:ext cx="528" cy="297"/>
              <a:chOff x="4077" y="2038"/>
              <a:chExt cx="528" cy="297"/>
            </a:xfrm>
          </p:grpSpPr>
          <p:sp>
            <p:nvSpPr>
              <p:cNvPr id="101389" name="Freeform 13"/>
              <p:cNvSpPr>
                <a:spLocks/>
              </p:cNvSpPr>
              <p:nvPr/>
            </p:nvSpPr>
            <p:spPr bwMode="auto">
              <a:xfrm>
                <a:off x="4077" y="2038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90" name="Freeform 14"/>
              <p:cNvSpPr>
                <a:spLocks/>
              </p:cNvSpPr>
              <p:nvPr/>
            </p:nvSpPr>
            <p:spPr bwMode="auto">
              <a:xfrm>
                <a:off x="4077" y="2246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1391" name="Group 15"/>
            <p:cNvGrpSpPr>
              <a:grpSpLocks/>
            </p:cNvGrpSpPr>
            <p:nvPr/>
          </p:nvGrpSpPr>
          <p:grpSpPr bwMode="auto">
            <a:xfrm>
              <a:off x="4077" y="2422"/>
              <a:ext cx="528" cy="1209"/>
              <a:chOff x="4077" y="2422"/>
              <a:chExt cx="528" cy="1209"/>
            </a:xfrm>
          </p:grpSpPr>
          <p:sp>
            <p:nvSpPr>
              <p:cNvPr id="101392" name="Freeform 16"/>
              <p:cNvSpPr>
                <a:spLocks/>
              </p:cNvSpPr>
              <p:nvPr/>
            </p:nvSpPr>
            <p:spPr bwMode="auto">
              <a:xfrm>
                <a:off x="4077" y="3542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93" name="Freeform 17"/>
              <p:cNvSpPr>
                <a:spLocks/>
              </p:cNvSpPr>
              <p:nvPr/>
            </p:nvSpPr>
            <p:spPr bwMode="auto">
              <a:xfrm>
                <a:off x="4077" y="3350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94" name="Freeform 18"/>
              <p:cNvSpPr>
                <a:spLocks/>
              </p:cNvSpPr>
              <p:nvPr/>
            </p:nvSpPr>
            <p:spPr bwMode="auto">
              <a:xfrm>
                <a:off x="4077" y="3174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95" name="Freeform 19"/>
              <p:cNvSpPr>
                <a:spLocks/>
              </p:cNvSpPr>
              <p:nvPr/>
            </p:nvSpPr>
            <p:spPr bwMode="auto">
              <a:xfrm>
                <a:off x="4077" y="2966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96" name="Freeform 20"/>
              <p:cNvSpPr>
                <a:spLocks/>
              </p:cNvSpPr>
              <p:nvPr/>
            </p:nvSpPr>
            <p:spPr bwMode="auto">
              <a:xfrm>
                <a:off x="4077" y="2790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97" name="Freeform 21"/>
              <p:cNvSpPr>
                <a:spLocks/>
              </p:cNvSpPr>
              <p:nvPr/>
            </p:nvSpPr>
            <p:spPr bwMode="auto">
              <a:xfrm>
                <a:off x="4077" y="2598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98" name="Freeform 22"/>
              <p:cNvSpPr>
                <a:spLocks/>
              </p:cNvSpPr>
              <p:nvPr/>
            </p:nvSpPr>
            <p:spPr bwMode="auto">
              <a:xfrm>
                <a:off x="4077" y="2422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1399" name="Freeform 23"/>
            <p:cNvSpPr>
              <a:spLocks/>
            </p:cNvSpPr>
            <p:nvPr/>
          </p:nvSpPr>
          <p:spPr bwMode="auto">
            <a:xfrm>
              <a:off x="4077" y="3718"/>
              <a:ext cx="528" cy="89"/>
            </a:xfrm>
            <a:custGeom>
              <a:avLst/>
              <a:gdLst>
                <a:gd name="T0" fmla="*/ 33 w 528"/>
                <a:gd name="T1" fmla="*/ 0 h 89"/>
                <a:gd name="T2" fmla="*/ 0 w 528"/>
                <a:gd name="T3" fmla="*/ 43 h 89"/>
                <a:gd name="T4" fmla="*/ 0 w 528"/>
                <a:gd name="T5" fmla="*/ 57 h 89"/>
                <a:gd name="T6" fmla="*/ 4 w 528"/>
                <a:gd name="T7" fmla="*/ 69 h 89"/>
                <a:gd name="T8" fmla="*/ 11 w 528"/>
                <a:gd name="T9" fmla="*/ 76 h 89"/>
                <a:gd name="T10" fmla="*/ 19 w 528"/>
                <a:gd name="T11" fmla="*/ 81 h 89"/>
                <a:gd name="T12" fmla="*/ 30 w 528"/>
                <a:gd name="T13" fmla="*/ 86 h 89"/>
                <a:gd name="T14" fmla="*/ 41 w 528"/>
                <a:gd name="T15" fmla="*/ 87 h 89"/>
                <a:gd name="T16" fmla="*/ 58 w 528"/>
                <a:gd name="T17" fmla="*/ 88 h 89"/>
                <a:gd name="T18" fmla="*/ 248 w 528"/>
                <a:gd name="T19" fmla="*/ 88 h 89"/>
                <a:gd name="T20" fmla="*/ 259 w 528"/>
                <a:gd name="T21" fmla="*/ 86 h 89"/>
                <a:gd name="T22" fmla="*/ 266 w 528"/>
                <a:gd name="T23" fmla="*/ 79 h 89"/>
                <a:gd name="T24" fmla="*/ 271 w 528"/>
                <a:gd name="T25" fmla="*/ 75 h 89"/>
                <a:gd name="T26" fmla="*/ 515 w 528"/>
                <a:gd name="T27" fmla="*/ 75 h 89"/>
                <a:gd name="T28" fmla="*/ 527 w 528"/>
                <a:gd name="T29" fmla="*/ 65 h 89"/>
                <a:gd name="T30" fmla="*/ 517 w 528"/>
                <a:gd name="T31" fmla="*/ 56 h 89"/>
                <a:gd name="T32" fmla="*/ 269 w 528"/>
                <a:gd name="T33" fmla="*/ 56 h 89"/>
                <a:gd name="T34" fmla="*/ 264 w 528"/>
                <a:gd name="T35" fmla="*/ 47 h 89"/>
                <a:gd name="T36" fmla="*/ 259 w 528"/>
                <a:gd name="T37" fmla="*/ 41 h 89"/>
                <a:gd name="T38" fmla="*/ 254 w 528"/>
                <a:gd name="T39" fmla="*/ 40 h 89"/>
                <a:gd name="T40" fmla="*/ 245 w 528"/>
                <a:gd name="T41" fmla="*/ 40 h 89"/>
                <a:gd name="T42" fmla="*/ 85 w 528"/>
                <a:gd name="T43" fmla="*/ 40 h 89"/>
                <a:gd name="T44" fmla="*/ 71 w 528"/>
                <a:gd name="T45" fmla="*/ 40 h 89"/>
                <a:gd name="T46" fmla="*/ 58 w 528"/>
                <a:gd name="T47" fmla="*/ 36 h 89"/>
                <a:gd name="T48" fmla="*/ 48 w 528"/>
                <a:gd name="T49" fmla="*/ 32 h 89"/>
                <a:gd name="T50" fmla="*/ 40 w 528"/>
                <a:gd name="T51" fmla="*/ 25 h 89"/>
                <a:gd name="T52" fmla="*/ 36 w 528"/>
                <a:gd name="T53" fmla="*/ 17 h 89"/>
                <a:gd name="T54" fmla="*/ 33 w 528"/>
                <a:gd name="T55" fmla="*/ 0 h 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8"/>
                <a:gd name="T85" fmla="*/ 0 h 89"/>
                <a:gd name="T86" fmla="*/ 528 w 528"/>
                <a:gd name="T87" fmla="*/ 89 h 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8" h="89">
                  <a:moveTo>
                    <a:pt x="33" y="0"/>
                  </a:moveTo>
                  <a:lnTo>
                    <a:pt x="0" y="43"/>
                  </a:lnTo>
                  <a:lnTo>
                    <a:pt x="0" y="57"/>
                  </a:lnTo>
                  <a:lnTo>
                    <a:pt x="4" y="69"/>
                  </a:lnTo>
                  <a:lnTo>
                    <a:pt x="11" y="76"/>
                  </a:lnTo>
                  <a:lnTo>
                    <a:pt x="19" y="81"/>
                  </a:lnTo>
                  <a:lnTo>
                    <a:pt x="30" y="86"/>
                  </a:lnTo>
                  <a:lnTo>
                    <a:pt x="41" y="87"/>
                  </a:lnTo>
                  <a:lnTo>
                    <a:pt x="58" y="88"/>
                  </a:lnTo>
                  <a:lnTo>
                    <a:pt x="248" y="88"/>
                  </a:lnTo>
                  <a:lnTo>
                    <a:pt x="259" y="86"/>
                  </a:lnTo>
                  <a:lnTo>
                    <a:pt x="266" y="79"/>
                  </a:lnTo>
                  <a:lnTo>
                    <a:pt x="271" y="75"/>
                  </a:lnTo>
                  <a:lnTo>
                    <a:pt x="515" y="75"/>
                  </a:lnTo>
                  <a:lnTo>
                    <a:pt x="527" y="65"/>
                  </a:lnTo>
                  <a:lnTo>
                    <a:pt x="517" y="56"/>
                  </a:lnTo>
                  <a:lnTo>
                    <a:pt x="269" y="56"/>
                  </a:lnTo>
                  <a:lnTo>
                    <a:pt x="264" y="47"/>
                  </a:lnTo>
                  <a:lnTo>
                    <a:pt x="259" y="41"/>
                  </a:lnTo>
                  <a:lnTo>
                    <a:pt x="254" y="40"/>
                  </a:lnTo>
                  <a:lnTo>
                    <a:pt x="245" y="40"/>
                  </a:lnTo>
                  <a:lnTo>
                    <a:pt x="85" y="40"/>
                  </a:lnTo>
                  <a:lnTo>
                    <a:pt x="71" y="40"/>
                  </a:lnTo>
                  <a:lnTo>
                    <a:pt x="58" y="36"/>
                  </a:lnTo>
                  <a:lnTo>
                    <a:pt x="48" y="32"/>
                  </a:lnTo>
                  <a:lnTo>
                    <a:pt x="40" y="25"/>
                  </a:lnTo>
                  <a:lnTo>
                    <a:pt x="36" y="17"/>
                  </a:lnTo>
                  <a:lnTo>
                    <a:pt x="33" y="0"/>
                  </a:lnTo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1400" name="Group 24"/>
            <p:cNvGrpSpPr>
              <a:grpSpLocks/>
            </p:cNvGrpSpPr>
            <p:nvPr/>
          </p:nvGrpSpPr>
          <p:grpSpPr bwMode="auto">
            <a:xfrm>
              <a:off x="4077" y="3862"/>
              <a:ext cx="528" cy="265"/>
              <a:chOff x="4077" y="3862"/>
              <a:chExt cx="528" cy="265"/>
            </a:xfrm>
          </p:grpSpPr>
          <p:sp>
            <p:nvSpPr>
              <p:cNvPr id="101401" name="Freeform 25"/>
              <p:cNvSpPr>
                <a:spLocks/>
              </p:cNvSpPr>
              <p:nvPr/>
            </p:nvSpPr>
            <p:spPr bwMode="auto">
              <a:xfrm>
                <a:off x="4077" y="3862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402" name="Freeform 26"/>
              <p:cNvSpPr>
                <a:spLocks/>
              </p:cNvSpPr>
              <p:nvPr/>
            </p:nvSpPr>
            <p:spPr bwMode="auto">
              <a:xfrm>
                <a:off x="4077" y="4038"/>
                <a:ext cx="528" cy="89"/>
              </a:xfrm>
              <a:custGeom>
                <a:avLst/>
                <a:gdLst>
                  <a:gd name="T0" fmla="*/ 33 w 528"/>
                  <a:gd name="T1" fmla="*/ 0 h 89"/>
                  <a:gd name="T2" fmla="*/ 0 w 528"/>
                  <a:gd name="T3" fmla="*/ 43 h 89"/>
                  <a:gd name="T4" fmla="*/ 0 w 528"/>
                  <a:gd name="T5" fmla="*/ 57 h 89"/>
                  <a:gd name="T6" fmla="*/ 4 w 528"/>
                  <a:gd name="T7" fmla="*/ 69 h 89"/>
                  <a:gd name="T8" fmla="*/ 11 w 528"/>
                  <a:gd name="T9" fmla="*/ 76 h 89"/>
                  <a:gd name="T10" fmla="*/ 19 w 528"/>
                  <a:gd name="T11" fmla="*/ 81 h 89"/>
                  <a:gd name="T12" fmla="*/ 30 w 528"/>
                  <a:gd name="T13" fmla="*/ 86 h 89"/>
                  <a:gd name="T14" fmla="*/ 41 w 528"/>
                  <a:gd name="T15" fmla="*/ 87 h 89"/>
                  <a:gd name="T16" fmla="*/ 58 w 528"/>
                  <a:gd name="T17" fmla="*/ 88 h 89"/>
                  <a:gd name="T18" fmla="*/ 248 w 528"/>
                  <a:gd name="T19" fmla="*/ 88 h 89"/>
                  <a:gd name="T20" fmla="*/ 259 w 528"/>
                  <a:gd name="T21" fmla="*/ 86 h 89"/>
                  <a:gd name="T22" fmla="*/ 266 w 528"/>
                  <a:gd name="T23" fmla="*/ 79 h 89"/>
                  <a:gd name="T24" fmla="*/ 271 w 528"/>
                  <a:gd name="T25" fmla="*/ 75 h 89"/>
                  <a:gd name="T26" fmla="*/ 515 w 528"/>
                  <a:gd name="T27" fmla="*/ 75 h 89"/>
                  <a:gd name="T28" fmla="*/ 527 w 528"/>
                  <a:gd name="T29" fmla="*/ 65 h 89"/>
                  <a:gd name="T30" fmla="*/ 517 w 528"/>
                  <a:gd name="T31" fmla="*/ 56 h 89"/>
                  <a:gd name="T32" fmla="*/ 269 w 528"/>
                  <a:gd name="T33" fmla="*/ 56 h 89"/>
                  <a:gd name="T34" fmla="*/ 264 w 528"/>
                  <a:gd name="T35" fmla="*/ 47 h 89"/>
                  <a:gd name="T36" fmla="*/ 259 w 528"/>
                  <a:gd name="T37" fmla="*/ 41 h 89"/>
                  <a:gd name="T38" fmla="*/ 254 w 528"/>
                  <a:gd name="T39" fmla="*/ 40 h 89"/>
                  <a:gd name="T40" fmla="*/ 245 w 528"/>
                  <a:gd name="T41" fmla="*/ 40 h 89"/>
                  <a:gd name="T42" fmla="*/ 85 w 528"/>
                  <a:gd name="T43" fmla="*/ 40 h 89"/>
                  <a:gd name="T44" fmla="*/ 71 w 528"/>
                  <a:gd name="T45" fmla="*/ 40 h 89"/>
                  <a:gd name="T46" fmla="*/ 58 w 528"/>
                  <a:gd name="T47" fmla="*/ 36 h 89"/>
                  <a:gd name="T48" fmla="*/ 48 w 528"/>
                  <a:gd name="T49" fmla="*/ 32 h 89"/>
                  <a:gd name="T50" fmla="*/ 40 w 528"/>
                  <a:gd name="T51" fmla="*/ 25 h 89"/>
                  <a:gd name="T52" fmla="*/ 36 w 528"/>
                  <a:gd name="T53" fmla="*/ 17 h 89"/>
                  <a:gd name="T54" fmla="*/ 33 w 528"/>
                  <a:gd name="T55" fmla="*/ 0 h 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8"/>
                  <a:gd name="T85" fmla="*/ 0 h 89"/>
                  <a:gd name="T86" fmla="*/ 528 w 528"/>
                  <a:gd name="T87" fmla="*/ 89 h 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8" h="89">
                    <a:moveTo>
                      <a:pt x="33" y="0"/>
                    </a:moveTo>
                    <a:lnTo>
                      <a:pt x="0" y="43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11" y="76"/>
                    </a:lnTo>
                    <a:lnTo>
                      <a:pt x="19" y="81"/>
                    </a:lnTo>
                    <a:lnTo>
                      <a:pt x="30" y="86"/>
                    </a:lnTo>
                    <a:lnTo>
                      <a:pt x="41" y="87"/>
                    </a:lnTo>
                    <a:lnTo>
                      <a:pt x="58" y="88"/>
                    </a:lnTo>
                    <a:lnTo>
                      <a:pt x="248" y="88"/>
                    </a:lnTo>
                    <a:lnTo>
                      <a:pt x="259" y="86"/>
                    </a:lnTo>
                    <a:lnTo>
                      <a:pt x="266" y="79"/>
                    </a:lnTo>
                    <a:lnTo>
                      <a:pt x="271" y="75"/>
                    </a:lnTo>
                    <a:lnTo>
                      <a:pt x="515" y="75"/>
                    </a:lnTo>
                    <a:lnTo>
                      <a:pt x="527" y="65"/>
                    </a:lnTo>
                    <a:lnTo>
                      <a:pt x="517" y="56"/>
                    </a:lnTo>
                    <a:lnTo>
                      <a:pt x="269" y="56"/>
                    </a:lnTo>
                    <a:lnTo>
                      <a:pt x="264" y="47"/>
                    </a:lnTo>
                    <a:lnTo>
                      <a:pt x="259" y="41"/>
                    </a:lnTo>
                    <a:lnTo>
                      <a:pt x="254" y="40"/>
                    </a:lnTo>
                    <a:lnTo>
                      <a:pt x="245" y="40"/>
                    </a:lnTo>
                    <a:lnTo>
                      <a:pt x="85" y="40"/>
                    </a:lnTo>
                    <a:lnTo>
                      <a:pt x="71" y="40"/>
                    </a:lnTo>
                    <a:lnTo>
                      <a:pt x="58" y="36"/>
                    </a:lnTo>
                    <a:lnTo>
                      <a:pt x="48" y="32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10971" name="Group 27"/>
          <p:cNvGrpSpPr>
            <a:grpSpLocks/>
          </p:cNvGrpSpPr>
          <p:nvPr/>
        </p:nvGrpSpPr>
        <p:grpSpPr bwMode="auto">
          <a:xfrm>
            <a:off x="2871788" y="2054225"/>
            <a:ext cx="717550" cy="2082800"/>
            <a:chOff x="2110" y="1366"/>
            <a:chExt cx="528" cy="1385"/>
          </a:xfrm>
          <a:solidFill>
            <a:srgbClr val="00B050"/>
          </a:solidFill>
        </p:grpSpPr>
        <p:sp>
          <p:nvSpPr>
            <p:cNvPr id="210972" name="Freeform 28"/>
            <p:cNvSpPr>
              <a:spLocks/>
            </p:cNvSpPr>
            <p:nvPr/>
          </p:nvSpPr>
          <p:spPr bwMode="auto">
            <a:xfrm>
              <a:off x="2110" y="1366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0973" name="Freeform 29"/>
            <p:cNvSpPr>
              <a:spLocks/>
            </p:cNvSpPr>
            <p:nvPr/>
          </p:nvSpPr>
          <p:spPr bwMode="auto">
            <a:xfrm>
              <a:off x="2110" y="1542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0974" name="Freeform 30"/>
            <p:cNvSpPr>
              <a:spLocks/>
            </p:cNvSpPr>
            <p:nvPr/>
          </p:nvSpPr>
          <p:spPr bwMode="auto">
            <a:xfrm>
              <a:off x="2110" y="1734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0975" name="Freeform 31"/>
            <p:cNvSpPr>
              <a:spLocks/>
            </p:cNvSpPr>
            <p:nvPr/>
          </p:nvSpPr>
          <p:spPr bwMode="auto">
            <a:xfrm>
              <a:off x="2110" y="1910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0976" name="Freeform 32"/>
            <p:cNvSpPr>
              <a:spLocks/>
            </p:cNvSpPr>
            <p:nvPr/>
          </p:nvSpPr>
          <p:spPr bwMode="auto">
            <a:xfrm>
              <a:off x="2110" y="2118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0977" name="Freeform 33"/>
            <p:cNvSpPr>
              <a:spLocks/>
            </p:cNvSpPr>
            <p:nvPr/>
          </p:nvSpPr>
          <p:spPr bwMode="auto">
            <a:xfrm>
              <a:off x="2110" y="2294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0978" name="Freeform 34"/>
            <p:cNvSpPr>
              <a:spLocks/>
            </p:cNvSpPr>
            <p:nvPr/>
          </p:nvSpPr>
          <p:spPr bwMode="auto">
            <a:xfrm>
              <a:off x="2110" y="2486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0979" name="Freeform 35"/>
            <p:cNvSpPr>
              <a:spLocks/>
            </p:cNvSpPr>
            <p:nvPr/>
          </p:nvSpPr>
          <p:spPr bwMode="auto">
            <a:xfrm>
              <a:off x="2110" y="2662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</p:grpSp>
      <p:grpSp>
        <p:nvGrpSpPr>
          <p:cNvPr id="101404" name="Group 36"/>
          <p:cNvGrpSpPr>
            <a:grpSpLocks/>
          </p:cNvGrpSpPr>
          <p:nvPr/>
        </p:nvGrpSpPr>
        <p:grpSpPr bwMode="auto">
          <a:xfrm>
            <a:off x="2871788" y="947738"/>
            <a:ext cx="717550" cy="446087"/>
            <a:chOff x="2110" y="630"/>
            <a:chExt cx="528" cy="297"/>
          </a:xfrm>
        </p:grpSpPr>
        <p:sp>
          <p:nvSpPr>
            <p:cNvPr id="101405" name="Freeform 37"/>
            <p:cNvSpPr>
              <a:spLocks/>
            </p:cNvSpPr>
            <p:nvPr/>
          </p:nvSpPr>
          <p:spPr bwMode="auto">
            <a:xfrm>
              <a:off x="2110" y="630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8"/>
                <a:gd name="T85" fmla="*/ 0 h 89"/>
                <a:gd name="T86" fmla="*/ 528 w 528"/>
                <a:gd name="T87" fmla="*/ 89 h 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406" name="Freeform 38"/>
            <p:cNvSpPr>
              <a:spLocks/>
            </p:cNvSpPr>
            <p:nvPr/>
          </p:nvSpPr>
          <p:spPr bwMode="auto">
            <a:xfrm>
              <a:off x="2110" y="838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8"/>
                <a:gd name="T85" fmla="*/ 0 h 89"/>
                <a:gd name="T86" fmla="*/ 528 w 528"/>
                <a:gd name="T87" fmla="*/ 89 h 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1407" name="Group 39"/>
          <p:cNvGrpSpPr>
            <a:grpSpLocks/>
          </p:cNvGrpSpPr>
          <p:nvPr/>
        </p:nvGrpSpPr>
        <p:grpSpPr bwMode="auto">
          <a:xfrm>
            <a:off x="2849563" y="1549400"/>
            <a:ext cx="739775" cy="398463"/>
            <a:chOff x="2094" y="1030"/>
            <a:chExt cx="544" cy="265"/>
          </a:xfrm>
        </p:grpSpPr>
        <p:sp>
          <p:nvSpPr>
            <p:cNvPr id="101408" name="Freeform 40"/>
            <p:cNvSpPr>
              <a:spLocks/>
            </p:cNvSpPr>
            <p:nvPr/>
          </p:nvSpPr>
          <p:spPr bwMode="auto">
            <a:xfrm>
              <a:off x="2094" y="1030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8"/>
                <a:gd name="T85" fmla="*/ 0 h 89"/>
                <a:gd name="T86" fmla="*/ 528 w 528"/>
                <a:gd name="T87" fmla="*/ 89 h 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409" name="Freeform 41"/>
            <p:cNvSpPr>
              <a:spLocks/>
            </p:cNvSpPr>
            <p:nvPr/>
          </p:nvSpPr>
          <p:spPr bwMode="auto">
            <a:xfrm>
              <a:off x="2110" y="1206"/>
              <a:ext cx="528" cy="89"/>
            </a:xfrm>
            <a:custGeom>
              <a:avLst/>
              <a:gdLst>
                <a:gd name="T0" fmla="*/ 494 w 528"/>
                <a:gd name="T1" fmla="*/ 88 h 89"/>
                <a:gd name="T2" fmla="*/ 527 w 528"/>
                <a:gd name="T3" fmla="*/ 45 h 89"/>
                <a:gd name="T4" fmla="*/ 527 w 528"/>
                <a:gd name="T5" fmla="*/ 31 h 89"/>
                <a:gd name="T6" fmla="*/ 523 w 528"/>
                <a:gd name="T7" fmla="*/ 19 h 89"/>
                <a:gd name="T8" fmla="*/ 516 w 528"/>
                <a:gd name="T9" fmla="*/ 12 h 89"/>
                <a:gd name="T10" fmla="*/ 508 w 528"/>
                <a:gd name="T11" fmla="*/ 7 h 89"/>
                <a:gd name="T12" fmla="*/ 497 w 528"/>
                <a:gd name="T13" fmla="*/ 2 h 89"/>
                <a:gd name="T14" fmla="*/ 486 w 528"/>
                <a:gd name="T15" fmla="*/ 1 h 89"/>
                <a:gd name="T16" fmla="*/ 469 w 528"/>
                <a:gd name="T17" fmla="*/ 0 h 89"/>
                <a:gd name="T18" fmla="*/ 279 w 528"/>
                <a:gd name="T19" fmla="*/ 0 h 89"/>
                <a:gd name="T20" fmla="*/ 268 w 528"/>
                <a:gd name="T21" fmla="*/ 2 h 89"/>
                <a:gd name="T22" fmla="*/ 261 w 528"/>
                <a:gd name="T23" fmla="*/ 9 h 89"/>
                <a:gd name="T24" fmla="*/ 256 w 528"/>
                <a:gd name="T25" fmla="*/ 13 h 89"/>
                <a:gd name="T26" fmla="*/ 12 w 528"/>
                <a:gd name="T27" fmla="*/ 13 h 89"/>
                <a:gd name="T28" fmla="*/ 0 w 528"/>
                <a:gd name="T29" fmla="*/ 23 h 89"/>
                <a:gd name="T30" fmla="*/ 10 w 528"/>
                <a:gd name="T31" fmla="*/ 32 h 89"/>
                <a:gd name="T32" fmla="*/ 258 w 528"/>
                <a:gd name="T33" fmla="*/ 32 h 89"/>
                <a:gd name="T34" fmla="*/ 263 w 528"/>
                <a:gd name="T35" fmla="*/ 41 h 89"/>
                <a:gd name="T36" fmla="*/ 268 w 528"/>
                <a:gd name="T37" fmla="*/ 47 h 89"/>
                <a:gd name="T38" fmla="*/ 273 w 528"/>
                <a:gd name="T39" fmla="*/ 48 h 89"/>
                <a:gd name="T40" fmla="*/ 282 w 528"/>
                <a:gd name="T41" fmla="*/ 48 h 89"/>
                <a:gd name="T42" fmla="*/ 442 w 528"/>
                <a:gd name="T43" fmla="*/ 48 h 89"/>
                <a:gd name="T44" fmla="*/ 456 w 528"/>
                <a:gd name="T45" fmla="*/ 48 h 89"/>
                <a:gd name="T46" fmla="*/ 469 w 528"/>
                <a:gd name="T47" fmla="*/ 52 h 89"/>
                <a:gd name="T48" fmla="*/ 479 w 528"/>
                <a:gd name="T49" fmla="*/ 56 h 89"/>
                <a:gd name="T50" fmla="*/ 487 w 528"/>
                <a:gd name="T51" fmla="*/ 63 h 89"/>
                <a:gd name="T52" fmla="*/ 491 w 528"/>
                <a:gd name="T53" fmla="*/ 72 h 89"/>
                <a:gd name="T54" fmla="*/ 494 w 528"/>
                <a:gd name="T55" fmla="*/ 88 h 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8"/>
                <a:gd name="T85" fmla="*/ 0 h 89"/>
                <a:gd name="T86" fmla="*/ 528 w 528"/>
                <a:gd name="T87" fmla="*/ 89 h 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8" h="89">
                  <a:moveTo>
                    <a:pt x="494" y="88"/>
                  </a:moveTo>
                  <a:lnTo>
                    <a:pt x="527" y="45"/>
                  </a:lnTo>
                  <a:lnTo>
                    <a:pt x="527" y="31"/>
                  </a:lnTo>
                  <a:lnTo>
                    <a:pt x="523" y="19"/>
                  </a:lnTo>
                  <a:lnTo>
                    <a:pt x="516" y="12"/>
                  </a:lnTo>
                  <a:lnTo>
                    <a:pt x="508" y="7"/>
                  </a:lnTo>
                  <a:lnTo>
                    <a:pt x="497" y="2"/>
                  </a:lnTo>
                  <a:lnTo>
                    <a:pt x="486" y="1"/>
                  </a:lnTo>
                  <a:lnTo>
                    <a:pt x="469" y="0"/>
                  </a:lnTo>
                  <a:lnTo>
                    <a:pt x="279" y="0"/>
                  </a:lnTo>
                  <a:lnTo>
                    <a:pt x="268" y="2"/>
                  </a:lnTo>
                  <a:lnTo>
                    <a:pt x="261" y="9"/>
                  </a:lnTo>
                  <a:lnTo>
                    <a:pt x="256" y="13"/>
                  </a:lnTo>
                  <a:lnTo>
                    <a:pt x="12" y="13"/>
                  </a:lnTo>
                  <a:lnTo>
                    <a:pt x="0" y="23"/>
                  </a:lnTo>
                  <a:lnTo>
                    <a:pt x="10" y="32"/>
                  </a:lnTo>
                  <a:lnTo>
                    <a:pt x="258" y="32"/>
                  </a:lnTo>
                  <a:lnTo>
                    <a:pt x="263" y="41"/>
                  </a:lnTo>
                  <a:lnTo>
                    <a:pt x="268" y="47"/>
                  </a:lnTo>
                  <a:lnTo>
                    <a:pt x="273" y="48"/>
                  </a:lnTo>
                  <a:lnTo>
                    <a:pt x="282" y="48"/>
                  </a:lnTo>
                  <a:lnTo>
                    <a:pt x="442" y="48"/>
                  </a:lnTo>
                  <a:lnTo>
                    <a:pt x="456" y="48"/>
                  </a:lnTo>
                  <a:lnTo>
                    <a:pt x="469" y="52"/>
                  </a:lnTo>
                  <a:lnTo>
                    <a:pt x="479" y="56"/>
                  </a:lnTo>
                  <a:lnTo>
                    <a:pt x="487" y="63"/>
                  </a:lnTo>
                  <a:lnTo>
                    <a:pt x="491" y="72"/>
                  </a:lnTo>
                  <a:lnTo>
                    <a:pt x="494" y="88"/>
                  </a:lnTo>
                </a:path>
              </a:pathLst>
            </a:custGeom>
            <a:solidFill>
              <a:srgbClr val="F6B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1410" name="Freeform 42"/>
          <p:cNvSpPr>
            <a:spLocks/>
          </p:cNvSpPr>
          <p:nvPr/>
        </p:nvSpPr>
        <p:spPr bwMode="auto">
          <a:xfrm>
            <a:off x="2871788" y="4484688"/>
            <a:ext cx="717550" cy="133350"/>
          </a:xfrm>
          <a:custGeom>
            <a:avLst/>
            <a:gdLst>
              <a:gd name="T0" fmla="*/ 671344 w 528"/>
              <a:gd name="T1" fmla="*/ 131852 h 89"/>
              <a:gd name="T2" fmla="*/ 716191 w 528"/>
              <a:gd name="T3" fmla="*/ 67424 h 89"/>
              <a:gd name="T4" fmla="*/ 716191 w 528"/>
              <a:gd name="T5" fmla="*/ 46448 h 89"/>
              <a:gd name="T6" fmla="*/ 710755 w 528"/>
              <a:gd name="T7" fmla="*/ 28468 h 89"/>
              <a:gd name="T8" fmla="*/ 701242 w 528"/>
              <a:gd name="T9" fmla="*/ 17980 h 89"/>
              <a:gd name="T10" fmla="*/ 690370 w 528"/>
              <a:gd name="T11" fmla="*/ 10488 h 89"/>
              <a:gd name="T12" fmla="*/ 675421 w 528"/>
              <a:gd name="T13" fmla="*/ 2997 h 89"/>
              <a:gd name="T14" fmla="*/ 660472 w 528"/>
              <a:gd name="T15" fmla="*/ 1498 h 89"/>
              <a:gd name="T16" fmla="*/ 637369 w 528"/>
              <a:gd name="T17" fmla="*/ 0 h 89"/>
              <a:gd name="T18" fmla="*/ 379160 w 528"/>
              <a:gd name="T19" fmla="*/ 0 h 89"/>
              <a:gd name="T20" fmla="*/ 364211 w 528"/>
              <a:gd name="T21" fmla="*/ 2997 h 89"/>
              <a:gd name="T22" fmla="*/ 354698 w 528"/>
              <a:gd name="T23" fmla="*/ 13485 h 89"/>
              <a:gd name="T24" fmla="*/ 347903 w 528"/>
              <a:gd name="T25" fmla="*/ 19478 h 89"/>
              <a:gd name="T26" fmla="*/ 16308 w 528"/>
              <a:gd name="T27" fmla="*/ 19478 h 89"/>
              <a:gd name="T28" fmla="*/ 0 w 528"/>
              <a:gd name="T29" fmla="*/ 34461 h 89"/>
              <a:gd name="T30" fmla="*/ 13590 w 528"/>
              <a:gd name="T31" fmla="*/ 47946 h 89"/>
              <a:gd name="T32" fmla="*/ 350621 w 528"/>
              <a:gd name="T33" fmla="*/ 47946 h 89"/>
              <a:gd name="T34" fmla="*/ 357416 w 528"/>
              <a:gd name="T35" fmla="*/ 61431 h 89"/>
              <a:gd name="T36" fmla="*/ 364211 w 528"/>
              <a:gd name="T37" fmla="*/ 70421 h 89"/>
              <a:gd name="T38" fmla="*/ 371006 w 528"/>
              <a:gd name="T39" fmla="*/ 71919 h 89"/>
              <a:gd name="T40" fmla="*/ 383237 w 528"/>
              <a:gd name="T41" fmla="*/ 71919 h 89"/>
              <a:gd name="T42" fmla="*/ 600676 w 528"/>
              <a:gd name="T43" fmla="*/ 71919 h 89"/>
              <a:gd name="T44" fmla="*/ 619702 w 528"/>
              <a:gd name="T45" fmla="*/ 71919 h 89"/>
              <a:gd name="T46" fmla="*/ 637369 w 528"/>
              <a:gd name="T47" fmla="*/ 77912 h 89"/>
              <a:gd name="T48" fmla="*/ 650959 w 528"/>
              <a:gd name="T49" fmla="*/ 83906 h 89"/>
              <a:gd name="T50" fmla="*/ 661831 w 528"/>
              <a:gd name="T51" fmla="*/ 94394 h 89"/>
              <a:gd name="T52" fmla="*/ 667267 w 528"/>
              <a:gd name="T53" fmla="*/ 107879 h 89"/>
              <a:gd name="T54" fmla="*/ 671344 w 528"/>
              <a:gd name="T55" fmla="*/ 131852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8"/>
              <a:gd name="T85" fmla="*/ 0 h 89"/>
              <a:gd name="T86" fmla="*/ 528 w 528"/>
              <a:gd name="T87" fmla="*/ 89 h 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8" h="89">
                <a:moveTo>
                  <a:pt x="494" y="88"/>
                </a:moveTo>
                <a:lnTo>
                  <a:pt x="527" y="45"/>
                </a:lnTo>
                <a:lnTo>
                  <a:pt x="527" y="31"/>
                </a:lnTo>
                <a:lnTo>
                  <a:pt x="523" y="19"/>
                </a:lnTo>
                <a:lnTo>
                  <a:pt x="516" y="12"/>
                </a:lnTo>
                <a:lnTo>
                  <a:pt x="508" y="7"/>
                </a:lnTo>
                <a:lnTo>
                  <a:pt x="497" y="2"/>
                </a:lnTo>
                <a:lnTo>
                  <a:pt x="486" y="1"/>
                </a:lnTo>
                <a:lnTo>
                  <a:pt x="469" y="0"/>
                </a:lnTo>
                <a:lnTo>
                  <a:pt x="279" y="0"/>
                </a:lnTo>
                <a:lnTo>
                  <a:pt x="268" y="2"/>
                </a:lnTo>
                <a:lnTo>
                  <a:pt x="261" y="9"/>
                </a:lnTo>
                <a:lnTo>
                  <a:pt x="256" y="13"/>
                </a:lnTo>
                <a:lnTo>
                  <a:pt x="12" y="13"/>
                </a:lnTo>
                <a:lnTo>
                  <a:pt x="0" y="23"/>
                </a:lnTo>
                <a:lnTo>
                  <a:pt x="10" y="32"/>
                </a:lnTo>
                <a:lnTo>
                  <a:pt x="258" y="32"/>
                </a:lnTo>
                <a:lnTo>
                  <a:pt x="263" y="41"/>
                </a:lnTo>
                <a:lnTo>
                  <a:pt x="268" y="47"/>
                </a:lnTo>
                <a:lnTo>
                  <a:pt x="273" y="48"/>
                </a:lnTo>
                <a:lnTo>
                  <a:pt x="282" y="48"/>
                </a:lnTo>
                <a:lnTo>
                  <a:pt x="442" y="48"/>
                </a:lnTo>
                <a:lnTo>
                  <a:pt x="456" y="48"/>
                </a:lnTo>
                <a:lnTo>
                  <a:pt x="469" y="52"/>
                </a:lnTo>
                <a:lnTo>
                  <a:pt x="479" y="56"/>
                </a:lnTo>
                <a:lnTo>
                  <a:pt x="487" y="63"/>
                </a:lnTo>
                <a:lnTo>
                  <a:pt x="491" y="72"/>
                </a:lnTo>
                <a:lnTo>
                  <a:pt x="494" y="88"/>
                </a:lnTo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1" name="Freeform 43"/>
          <p:cNvSpPr>
            <a:spLocks/>
          </p:cNvSpPr>
          <p:nvPr/>
        </p:nvSpPr>
        <p:spPr bwMode="auto">
          <a:xfrm>
            <a:off x="2871788" y="4749800"/>
            <a:ext cx="717550" cy="133350"/>
          </a:xfrm>
          <a:custGeom>
            <a:avLst/>
            <a:gdLst>
              <a:gd name="T0" fmla="*/ 671344 w 528"/>
              <a:gd name="T1" fmla="*/ 131852 h 89"/>
              <a:gd name="T2" fmla="*/ 716191 w 528"/>
              <a:gd name="T3" fmla="*/ 67424 h 89"/>
              <a:gd name="T4" fmla="*/ 716191 w 528"/>
              <a:gd name="T5" fmla="*/ 46448 h 89"/>
              <a:gd name="T6" fmla="*/ 710755 w 528"/>
              <a:gd name="T7" fmla="*/ 28468 h 89"/>
              <a:gd name="T8" fmla="*/ 701242 w 528"/>
              <a:gd name="T9" fmla="*/ 17980 h 89"/>
              <a:gd name="T10" fmla="*/ 690370 w 528"/>
              <a:gd name="T11" fmla="*/ 10488 h 89"/>
              <a:gd name="T12" fmla="*/ 675421 w 528"/>
              <a:gd name="T13" fmla="*/ 2997 h 89"/>
              <a:gd name="T14" fmla="*/ 660472 w 528"/>
              <a:gd name="T15" fmla="*/ 1498 h 89"/>
              <a:gd name="T16" fmla="*/ 637369 w 528"/>
              <a:gd name="T17" fmla="*/ 0 h 89"/>
              <a:gd name="T18" fmla="*/ 379160 w 528"/>
              <a:gd name="T19" fmla="*/ 0 h 89"/>
              <a:gd name="T20" fmla="*/ 364211 w 528"/>
              <a:gd name="T21" fmla="*/ 2997 h 89"/>
              <a:gd name="T22" fmla="*/ 354698 w 528"/>
              <a:gd name="T23" fmla="*/ 13485 h 89"/>
              <a:gd name="T24" fmla="*/ 347903 w 528"/>
              <a:gd name="T25" fmla="*/ 19478 h 89"/>
              <a:gd name="T26" fmla="*/ 16308 w 528"/>
              <a:gd name="T27" fmla="*/ 19478 h 89"/>
              <a:gd name="T28" fmla="*/ 0 w 528"/>
              <a:gd name="T29" fmla="*/ 34461 h 89"/>
              <a:gd name="T30" fmla="*/ 13590 w 528"/>
              <a:gd name="T31" fmla="*/ 47946 h 89"/>
              <a:gd name="T32" fmla="*/ 350621 w 528"/>
              <a:gd name="T33" fmla="*/ 47946 h 89"/>
              <a:gd name="T34" fmla="*/ 357416 w 528"/>
              <a:gd name="T35" fmla="*/ 61431 h 89"/>
              <a:gd name="T36" fmla="*/ 364211 w 528"/>
              <a:gd name="T37" fmla="*/ 70421 h 89"/>
              <a:gd name="T38" fmla="*/ 371006 w 528"/>
              <a:gd name="T39" fmla="*/ 71919 h 89"/>
              <a:gd name="T40" fmla="*/ 383237 w 528"/>
              <a:gd name="T41" fmla="*/ 71919 h 89"/>
              <a:gd name="T42" fmla="*/ 600676 w 528"/>
              <a:gd name="T43" fmla="*/ 71919 h 89"/>
              <a:gd name="T44" fmla="*/ 619702 w 528"/>
              <a:gd name="T45" fmla="*/ 71919 h 89"/>
              <a:gd name="T46" fmla="*/ 637369 w 528"/>
              <a:gd name="T47" fmla="*/ 77912 h 89"/>
              <a:gd name="T48" fmla="*/ 650959 w 528"/>
              <a:gd name="T49" fmla="*/ 83906 h 89"/>
              <a:gd name="T50" fmla="*/ 661831 w 528"/>
              <a:gd name="T51" fmla="*/ 94394 h 89"/>
              <a:gd name="T52" fmla="*/ 667267 w 528"/>
              <a:gd name="T53" fmla="*/ 107879 h 89"/>
              <a:gd name="T54" fmla="*/ 671344 w 528"/>
              <a:gd name="T55" fmla="*/ 131852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8"/>
              <a:gd name="T85" fmla="*/ 0 h 89"/>
              <a:gd name="T86" fmla="*/ 528 w 528"/>
              <a:gd name="T87" fmla="*/ 89 h 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8" h="89">
                <a:moveTo>
                  <a:pt x="494" y="88"/>
                </a:moveTo>
                <a:lnTo>
                  <a:pt x="527" y="45"/>
                </a:lnTo>
                <a:lnTo>
                  <a:pt x="527" y="31"/>
                </a:lnTo>
                <a:lnTo>
                  <a:pt x="523" y="19"/>
                </a:lnTo>
                <a:lnTo>
                  <a:pt x="516" y="12"/>
                </a:lnTo>
                <a:lnTo>
                  <a:pt x="508" y="7"/>
                </a:lnTo>
                <a:lnTo>
                  <a:pt x="497" y="2"/>
                </a:lnTo>
                <a:lnTo>
                  <a:pt x="486" y="1"/>
                </a:lnTo>
                <a:lnTo>
                  <a:pt x="469" y="0"/>
                </a:lnTo>
                <a:lnTo>
                  <a:pt x="279" y="0"/>
                </a:lnTo>
                <a:lnTo>
                  <a:pt x="268" y="2"/>
                </a:lnTo>
                <a:lnTo>
                  <a:pt x="261" y="9"/>
                </a:lnTo>
                <a:lnTo>
                  <a:pt x="256" y="13"/>
                </a:lnTo>
                <a:lnTo>
                  <a:pt x="12" y="13"/>
                </a:lnTo>
                <a:lnTo>
                  <a:pt x="0" y="23"/>
                </a:lnTo>
                <a:lnTo>
                  <a:pt x="10" y="32"/>
                </a:lnTo>
                <a:lnTo>
                  <a:pt x="258" y="32"/>
                </a:lnTo>
                <a:lnTo>
                  <a:pt x="263" y="41"/>
                </a:lnTo>
                <a:lnTo>
                  <a:pt x="268" y="47"/>
                </a:lnTo>
                <a:lnTo>
                  <a:pt x="273" y="48"/>
                </a:lnTo>
                <a:lnTo>
                  <a:pt x="282" y="48"/>
                </a:lnTo>
                <a:lnTo>
                  <a:pt x="442" y="48"/>
                </a:lnTo>
                <a:lnTo>
                  <a:pt x="456" y="48"/>
                </a:lnTo>
                <a:lnTo>
                  <a:pt x="469" y="52"/>
                </a:lnTo>
                <a:lnTo>
                  <a:pt x="479" y="56"/>
                </a:lnTo>
                <a:lnTo>
                  <a:pt x="487" y="63"/>
                </a:lnTo>
                <a:lnTo>
                  <a:pt x="491" y="72"/>
                </a:lnTo>
                <a:lnTo>
                  <a:pt x="494" y="88"/>
                </a:lnTo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2" name="Freeform 44"/>
          <p:cNvSpPr>
            <a:spLocks/>
          </p:cNvSpPr>
          <p:nvPr/>
        </p:nvSpPr>
        <p:spPr bwMode="auto">
          <a:xfrm>
            <a:off x="2871788" y="5038725"/>
            <a:ext cx="717550" cy="133350"/>
          </a:xfrm>
          <a:custGeom>
            <a:avLst/>
            <a:gdLst>
              <a:gd name="T0" fmla="*/ 671344 w 528"/>
              <a:gd name="T1" fmla="*/ 131852 h 89"/>
              <a:gd name="T2" fmla="*/ 716191 w 528"/>
              <a:gd name="T3" fmla="*/ 67424 h 89"/>
              <a:gd name="T4" fmla="*/ 716191 w 528"/>
              <a:gd name="T5" fmla="*/ 46448 h 89"/>
              <a:gd name="T6" fmla="*/ 710755 w 528"/>
              <a:gd name="T7" fmla="*/ 28468 h 89"/>
              <a:gd name="T8" fmla="*/ 701242 w 528"/>
              <a:gd name="T9" fmla="*/ 17980 h 89"/>
              <a:gd name="T10" fmla="*/ 690370 w 528"/>
              <a:gd name="T11" fmla="*/ 10488 h 89"/>
              <a:gd name="T12" fmla="*/ 675421 w 528"/>
              <a:gd name="T13" fmla="*/ 2997 h 89"/>
              <a:gd name="T14" fmla="*/ 660472 w 528"/>
              <a:gd name="T15" fmla="*/ 1498 h 89"/>
              <a:gd name="T16" fmla="*/ 637369 w 528"/>
              <a:gd name="T17" fmla="*/ 0 h 89"/>
              <a:gd name="T18" fmla="*/ 379160 w 528"/>
              <a:gd name="T19" fmla="*/ 0 h 89"/>
              <a:gd name="T20" fmla="*/ 364211 w 528"/>
              <a:gd name="T21" fmla="*/ 2997 h 89"/>
              <a:gd name="T22" fmla="*/ 354698 w 528"/>
              <a:gd name="T23" fmla="*/ 13485 h 89"/>
              <a:gd name="T24" fmla="*/ 347903 w 528"/>
              <a:gd name="T25" fmla="*/ 19478 h 89"/>
              <a:gd name="T26" fmla="*/ 16308 w 528"/>
              <a:gd name="T27" fmla="*/ 19478 h 89"/>
              <a:gd name="T28" fmla="*/ 0 w 528"/>
              <a:gd name="T29" fmla="*/ 34461 h 89"/>
              <a:gd name="T30" fmla="*/ 13590 w 528"/>
              <a:gd name="T31" fmla="*/ 47946 h 89"/>
              <a:gd name="T32" fmla="*/ 350621 w 528"/>
              <a:gd name="T33" fmla="*/ 47946 h 89"/>
              <a:gd name="T34" fmla="*/ 357416 w 528"/>
              <a:gd name="T35" fmla="*/ 61431 h 89"/>
              <a:gd name="T36" fmla="*/ 364211 w 528"/>
              <a:gd name="T37" fmla="*/ 70421 h 89"/>
              <a:gd name="T38" fmla="*/ 371006 w 528"/>
              <a:gd name="T39" fmla="*/ 71919 h 89"/>
              <a:gd name="T40" fmla="*/ 383237 w 528"/>
              <a:gd name="T41" fmla="*/ 71919 h 89"/>
              <a:gd name="T42" fmla="*/ 600676 w 528"/>
              <a:gd name="T43" fmla="*/ 71919 h 89"/>
              <a:gd name="T44" fmla="*/ 619702 w 528"/>
              <a:gd name="T45" fmla="*/ 71919 h 89"/>
              <a:gd name="T46" fmla="*/ 637369 w 528"/>
              <a:gd name="T47" fmla="*/ 77912 h 89"/>
              <a:gd name="T48" fmla="*/ 650959 w 528"/>
              <a:gd name="T49" fmla="*/ 83906 h 89"/>
              <a:gd name="T50" fmla="*/ 661831 w 528"/>
              <a:gd name="T51" fmla="*/ 94394 h 89"/>
              <a:gd name="T52" fmla="*/ 667267 w 528"/>
              <a:gd name="T53" fmla="*/ 107879 h 89"/>
              <a:gd name="T54" fmla="*/ 671344 w 528"/>
              <a:gd name="T55" fmla="*/ 131852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8"/>
              <a:gd name="T85" fmla="*/ 0 h 89"/>
              <a:gd name="T86" fmla="*/ 528 w 528"/>
              <a:gd name="T87" fmla="*/ 89 h 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8" h="89">
                <a:moveTo>
                  <a:pt x="494" y="88"/>
                </a:moveTo>
                <a:lnTo>
                  <a:pt x="527" y="45"/>
                </a:lnTo>
                <a:lnTo>
                  <a:pt x="527" y="31"/>
                </a:lnTo>
                <a:lnTo>
                  <a:pt x="523" y="19"/>
                </a:lnTo>
                <a:lnTo>
                  <a:pt x="516" y="12"/>
                </a:lnTo>
                <a:lnTo>
                  <a:pt x="508" y="7"/>
                </a:lnTo>
                <a:lnTo>
                  <a:pt x="497" y="2"/>
                </a:lnTo>
                <a:lnTo>
                  <a:pt x="486" y="1"/>
                </a:lnTo>
                <a:lnTo>
                  <a:pt x="469" y="0"/>
                </a:lnTo>
                <a:lnTo>
                  <a:pt x="279" y="0"/>
                </a:lnTo>
                <a:lnTo>
                  <a:pt x="268" y="2"/>
                </a:lnTo>
                <a:lnTo>
                  <a:pt x="261" y="9"/>
                </a:lnTo>
                <a:lnTo>
                  <a:pt x="256" y="13"/>
                </a:lnTo>
                <a:lnTo>
                  <a:pt x="12" y="13"/>
                </a:lnTo>
                <a:lnTo>
                  <a:pt x="0" y="23"/>
                </a:lnTo>
                <a:lnTo>
                  <a:pt x="10" y="32"/>
                </a:lnTo>
                <a:lnTo>
                  <a:pt x="258" y="32"/>
                </a:lnTo>
                <a:lnTo>
                  <a:pt x="263" y="41"/>
                </a:lnTo>
                <a:lnTo>
                  <a:pt x="268" y="47"/>
                </a:lnTo>
                <a:lnTo>
                  <a:pt x="273" y="48"/>
                </a:lnTo>
                <a:lnTo>
                  <a:pt x="282" y="48"/>
                </a:lnTo>
                <a:lnTo>
                  <a:pt x="442" y="48"/>
                </a:lnTo>
                <a:lnTo>
                  <a:pt x="456" y="48"/>
                </a:lnTo>
                <a:lnTo>
                  <a:pt x="469" y="52"/>
                </a:lnTo>
                <a:lnTo>
                  <a:pt x="479" y="56"/>
                </a:lnTo>
                <a:lnTo>
                  <a:pt x="487" y="63"/>
                </a:lnTo>
                <a:lnTo>
                  <a:pt x="491" y="72"/>
                </a:lnTo>
                <a:lnTo>
                  <a:pt x="494" y="88"/>
                </a:lnTo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3" name="Freeform 45"/>
          <p:cNvSpPr>
            <a:spLocks/>
          </p:cNvSpPr>
          <p:nvPr/>
        </p:nvSpPr>
        <p:spPr bwMode="auto">
          <a:xfrm>
            <a:off x="2871788" y="5302250"/>
            <a:ext cx="717550" cy="134938"/>
          </a:xfrm>
          <a:custGeom>
            <a:avLst/>
            <a:gdLst>
              <a:gd name="T0" fmla="*/ 671344 w 528"/>
              <a:gd name="T1" fmla="*/ 133422 h 89"/>
              <a:gd name="T2" fmla="*/ 716191 w 528"/>
              <a:gd name="T3" fmla="*/ 68227 h 89"/>
              <a:gd name="T4" fmla="*/ 716191 w 528"/>
              <a:gd name="T5" fmla="*/ 47001 h 89"/>
              <a:gd name="T6" fmla="*/ 710755 w 528"/>
              <a:gd name="T7" fmla="*/ 28807 h 89"/>
              <a:gd name="T8" fmla="*/ 701242 w 528"/>
              <a:gd name="T9" fmla="*/ 18194 h 89"/>
              <a:gd name="T10" fmla="*/ 690370 w 528"/>
              <a:gd name="T11" fmla="*/ 10613 h 89"/>
              <a:gd name="T12" fmla="*/ 675421 w 528"/>
              <a:gd name="T13" fmla="*/ 3032 h 89"/>
              <a:gd name="T14" fmla="*/ 660472 w 528"/>
              <a:gd name="T15" fmla="*/ 1516 h 89"/>
              <a:gd name="T16" fmla="*/ 637369 w 528"/>
              <a:gd name="T17" fmla="*/ 0 h 89"/>
              <a:gd name="T18" fmla="*/ 379160 w 528"/>
              <a:gd name="T19" fmla="*/ 0 h 89"/>
              <a:gd name="T20" fmla="*/ 364211 w 528"/>
              <a:gd name="T21" fmla="*/ 3032 h 89"/>
              <a:gd name="T22" fmla="*/ 354698 w 528"/>
              <a:gd name="T23" fmla="*/ 13645 h 89"/>
              <a:gd name="T24" fmla="*/ 347903 w 528"/>
              <a:gd name="T25" fmla="*/ 19710 h 89"/>
              <a:gd name="T26" fmla="*/ 16308 w 528"/>
              <a:gd name="T27" fmla="*/ 19710 h 89"/>
              <a:gd name="T28" fmla="*/ 0 w 528"/>
              <a:gd name="T29" fmla="*/ 34872 h 89"/>
              <a:gd name="T30" fmla="*/ 13590 w 528"/>
              <a:gd name="T31" fmla="*/ 48517 h 89"/>
              <a:gd name="T32" fmla="*/ 350621 w 528"/>
              <a:gd name="T33" fmla="*/ 48517 h 89"/>
              <a:gd name="T34" fmla="*/ 357416 w 528"/>
              <a:gd name="T35" fmla="*/ 62162 h 89"/>
              <a:gd name="T36" fmla="*/ 364211 w 528"/>
              <a:gd name="T37" fmla="*/ 71259 h 89"/>
              <a:gd name="T38" fmla="*/ 371006 w 528"/>
              <a:gd name="T39" fmla="*/ 72776 h 89"/>
              <a:gd name="T40" fmla="*/ 383237 w 528"/>
              <a:gd name="T41" fmla="*/ 72776 h 89"/>
              <a:gd name="T42" fmla="*/ 600676 w 528"/>
              <a:gd name="T43" fmla="*/ 72776 h 89"/>
              <a:gd name="T44" fmla="*/ 619702 w 528"/>
              <a:gd name="T45" fmla="*/ 72776 h 89"/>
              <a:gd name="T46" fmla="*/ 637369 w 528"/>
              <a:gd name="T47" fmla="*/ 78840 h 89"/>
              <a:gd name="T48" fmla="*/ 650959 w 528"/>
              <a:gd name="T49" fmla="*/ 84905 h 89"/>
              <a:gd name="T50" fmla="*/ 661831 w 528"/>
              <a:gd name="T51" fmla="*/ 95518 h 89"/>
              <a:gd name="T52" fmla="*/ 667267 w 528"/>
              <a:gd name="T53" fmla="*/ 109163 h 89"/>
              <a:gd name="T54" fmla="*/ 671344 w 528"/>
              <a:gd name="T55" fmla="*/ 133422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8"/>
              <a:gd name="T85" fmla="*/ 0 h 89"/>
              <a:gd name="T86" fmla="*/ 528 w 528"/>
              <a:gd name="T87" fmla="*/ 89 h 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8" h="89">
                <a:moveTo>
                  <a:pt x="494" y="88"/>
                </a:moveTo>
                <a:lnTo>
                  <a:pt x="527" y="45"/>
                </a:lnTo>
                <a:lnTo>
                  <a:pt x="527" y="31"/>
                </a:lnTo>
                <a:lnTo>
                  <a:pt x="523" y="19"/>
                </a:lnTo>
                <a:lnTo>
                  <a:pt x="516" y="12"/>
                </a:lnTo>
                <a:lnTo>
                  <a:pt x="508" y="7"/>
                </a:lnTo>
                <a:lnTo>
                  <a:pt x="497" y="2"/>
                </a:lnTo>
                <a:lnTo>
                  <a:pt x="486" y="1"/>
                </a:lnTo>
                <a:lnTo>
                  <a:pt x="469" y="0"/>
                </a:lnTo>
                <a:lnTo>
                  <a:pt x="279" y="0"/>
                </a:lnTo>
                <a:lnTo>
                  <a:pt x="268" y="2"/>
                </a:lnTo>
                <a:lnTo>
                  <a:pt x="261" y="9"/>
                </a:lnTo>
                <a:lnTo>
                  <a:pt x="256" y="13"/>
                </a:lnTo>
                <a:lnTo>
                  <a:pt x="12" y="13"/>
                </a:lnTo>
                <a:lnTo>
                  <a:pt x="0" y="23"/>
                </a:lnTo>
                <a:lnTo>
                  <a:pt x="10" y="32"/>
                </a:lnTo>
                <a:lnTo>
                  <a:pt x="258" y="32"/>
                </a:lnTo>
                <a:lnTo>
                  <a:pt x="263" y="41"/>
                </a:lnTo>
                <a:lnTo>
                  <a:pt x="268" y="47"/>
                </a:lnTo>
                <a:lnTo>
                  <a:pt x="273" y="48"/>
                </a:lnTo>
                <a:lnTo>
                  <a:pt x="282" y="48"/>
                </a:lnTo>
                <a:lnTo>
                  <a:pt x="442" y="48"/>
                </a:lnTo>
                <a:lnTo>
                  <a:pt x="456" y="48"/>
                </a:lnTo>
                <a:lnTo>
                  <a:pt x="469" y="52"/>
                </a:lnTo>
                <a:lnTo>
                  <a:pt x="479" y="56"/>
                </a:lnTo>
                <a:lnTo>
                  <a:pt x="487" y="63"/>
                </a:lnTo>
                <a:lnTo>
                  <a:pt x="491" y="72"/>
                </a:lnTo>
                <a:lnTo>
                  <a:pt x="494" y="88"/>
                </a:lnTo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4" name="Freeform 46"/>
          <p:cNvSpPr>
            <a:spLocks/>
          </p:cNvSpPr>
          <p:nvPr/>
        </p:nvSpPr>
        <p:spPr bwMode="auto">
          <a:xfrm>
            <a:off x="2871788" y="5614988"/>
            <a:ext cx="717550" cy="134937"/>
          </a:xfrm>
          <a:custGeom>
            <a:avLst/>
            <a:gdLst>
              <a:gd name="T0" fmla="*/ 671344 w 528"/>
              <a:gd name="T1" fmla="*/ 133421 h 89"/>
              <a:gd name="T2" fmla="*/ 716191 w 528"/>
              <a:gd name="T3" fmla="*/ 68227 h 89"/>
              <a:gd name="T4" fmla="*/ 716191 w 528"/>
              <a:gd name="T5" fmla="*/ 47001 h 89"/>
              <a:gd name="T6" fmla="*/ 710755 w 528"/>
              <a:gd name="T7" fmla="*/ 28807 h 89"/>
              <a:gd name="T8" fmla="*/ 701242 w 528"/>
              <a:gd name="T9" fmla="*/ 18194 h 89"/>
              <a:gd name="T10" fmla="*/ 690370 w 528"/>
              <a:gd name="T11" fmla="*/ 10613 h 89"/>
              <a:gd name="T12" fmla="*/ 675421 w 528"/>
              <a:gd name="T13" fmla="*/ 3032 h 89"/>
              <a:gd name="T14" fmla="*/ 660472 w 528"/>
              <a:gd name="T15" fmla="*/ 1516 h 89"/>
              <a:gd name="T16" fmla="*/ 637369 w 528"/>
              <a:gd name="T17" fmla="*/ 0 h 89"/>
              <a:gd name="T18" fmla="*/ 379160 w 528"/>
              <a:gd name="T19" fmla="*/ 0 h 89"/>
              <a:gd name="T20" fmla="*/ 364211 w 528"/>
              <a:gd name="T21" fmla="*/ 3032 h 89"/>
              <a:gd name="T22" fmla="*/ 354698 w 528"/>
              <a:gd name="T23" fmla="*/ 13645 h 89"/>
              <a:gd name="T24" fmla="*/ 347903 w 528"/>
              <a:gd name="T25" fmla="*/ 19710 h 89"/>
              <a:gd name="T26" fmla="*/ 16308 w 528"/>
              <a:gd name="T27" fmla="*/ 19710 h 89"/>
              <a:gd name="T28" fmla="*/ 0 w 528"/>
              <a:gd name="T29" fmla="*/ 34871 h 89"/>
              <a:gd name="T30" fmla="*/ 13590 w 528"/>
              <a:gd name="T31" fmla="*/ 48517 h 89"/>
              <a:gd name="T32" fmla="*/ 350621 w 528"/>
              <a:gd name="T33" fmla="*/ 48517 h 89"/>
              <a:gd name="T34" fmla="*/ 357416 w 528"/>
              <a:gd name="T35" fmla="*/ 62162 h 89"/>
              <a:gd name="T36" fmla="*/ 364211 w 528"/>
              <a:gd name="T37" fmla="*/ 71259 h 89"/>
              <a:gd name="T38" fmla="*/ 371006 w 528"/>
              <a:gd name="T39" fmla="*/ 72775 h 89"/>
              <a:gd name="T40" fmla="*/ 383237 w 528"/>
              <a:gd name="T41" fmla="*/ 72775 h 89"/>
              <a:gd name="T42" fmla="*/ 600676 w 528"/>
              <a:gd name="T43" fmla="*/ 72775 h 89"/>
              <a:gd name="T44" fmla="*/ 619702 w 528"/>
              <a:gd name="T45" fmla="*/ 72775 h 89"/>
              <a:gd name="T46" fmla="*/ 637369 w 528"/>
              <a:gd name="T47" fmla="*/ 78840 h 89"/>
              <a:gd name="T48" fmla="*/ 650959 w 528"/>
              <a:gd name="T49" fmla="*/ 84904 h 89"/>
              <a:gd name="T50" fmla="*/ 661831 w 528"/>
              <a:gd name="T51" fmla="*/ 95517 h 89"/>
              <a:gd name="T52" fmla="*/ 667267 w 528"/>
              <a:gd name="T53" fmla="*/ 109163 h 89"/>
              <a:gd name="T54" fmla="*/ 671344 w 528"/>
              <a:gd name="T55" fmla="*/ 133421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8"/>
              <a:gd name="T85" fmla="*/ 0 h 89"/>
              <a:gd name="T86" fmla="*/ 528 w 528"/>
              <a:gd name="T87" fmla="*/ 89 h 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8" h="89">
                <a:moveTo>
                  <a:pt x="494" y="88"/>
                </a:moveTo>
                <a:lnTo>
                  <a:pt x="527" y="45"/>
                </a:lnTo>
                <a:lnTo>
                  <a:pt x="527" y="31"/>
                </a:lnTo>
                <a:lnTo>
                  <a:pt x="523" y="19"/>
                </a:lnTo>
                <a:lnTo>
                  <a:pt x="516" y="12"/>
                </a:lnTo>
                <a:lnTo>
                  <a:pt x="508" y="7"/>
                </a:lnTo>
                <a:lnTo>
                  <a:pt x="497" y="2"/>
                </a:lnTo>
                <a:lnTo>
                  <a:pt x="486" y="1"/>
                </a:lnTo>
                <a:lnTo>
                  <a:pt x="469" y="0"/>
                </a:lnTo>
                <a:lnTo>
                  <a:pt x="279" y="0"/>
                </a:lnTo>
                <a:lnTo>
                  <a:pt x="268" y="2"/>
                </a:lnTo>
                <a:lnTo>
                  <a:pt x="261" y="9"/>
                </a:lnTo>
                <a:lnTo>
                  <a:pt x="256" y="13"/>
                </a:lnTo>
                <a:lnTo>
                  <a:pt x="12" y="13"/>
                </a:lnTo>
                <a:lnTo>
                  <a:pt x="0" y="23"/>
                </a:lnTo>
                <a:lnTo>
                  <a:pt x="10" y="32"/>
                </a:lnTo>
                <a:lnTo>
                  <a:pt x="258" y="32"/>
                </a:lnTo>
                <a:lnTo>
                  <a:pt x="263" y="41"/>
                </a:lnTo>
                <a:lnTo>
                  <a:pt x="268" y="47"/>
                </a:lnTo>
                <a:lnTo>
                  <a:pt x="273" y="48"/>
                </a:lnTo>
                <a:lnTo>
                  <a:pt x="282" y="48"/>
                </a:lnTo>
                <a:lnTo>
                  <a:pt x="442" y="48"/>
                </a:lnTo>
                <a:lnTo>
                  <a:pt x="456" y="48"/>
                </a:lnTo>
                <a:lnTo>
                  <a:pt x="469" y="52"/>
                </a:lnTo>
                <a:lnTo>
                  <a:pt x="479" y="56"/>
                </a:lnTo>
                <a:lnTo>
                  <a:pt x="487" y="63"/>
                </a:lnTo>
                <a:lnTo>
                  <a:pt x="491" y="72"/>
                </a:lnTo>
                <a:lnTo>
                  <a:pt x="494" y="88"/>
                </a:lnTo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5" name="Freeform 47"/>
          <p:cNvSpPr>
            <a:spLocks/>
          </p:cNvSpPr>
          <p:nvPr/>
        </p:nvSpPr>
        <p:spPr bwMode="auto">
          <a:xfrm>
            <a:off x="2871788" y="5880100"/>
            <a:ext cx="717550" cy="134938"/>
          </a:xfrm>
          <a:custGeom>
            <a:avLst/>
            <a:gdLst>
              <a:gd name="T0" fmla="*/ 671344 w 528"/>
              <a:gd name="T1" fmla="*/ 133422 h 89"/>
              <a:gd name="T2" fmla="*/ 716191 w 528"/>
              <a:gd name="T3" fmla="*/ 68227 h 89"/>
              <a:gd name="T4" fmla="*/ 716191 w 528"/>
              <a:gd name="T5" fmla="*/ 47001 h 89"/>
              <a:gd name="T6" fmla="*/ 710755 w 528"/>
              <a:gd name="T7" fmla="*/ 28807 h 89"/>
              <a:gd name="T8" fmla="*/ 701242 w 528"/>
              <a:gd name="T9" fmla="*/ 18194 h 89"/>
              <a:gd name="T10" fmla="*/ 690370 w 528"/>
              <a:gd name="T11" fmla="*/ 10613 h 89"/>
              <a:gd name="T12" fmla="*/ 675421 w 528"/>
              <a:gd name="T13" fmla="*/ 3032 h 89"/>
              <a:gd name="T14" fmla="*/ 660472 w 528"/>
              <a:gd name="T15" fmla="*/ 1516 h 89"/>
              <a:gd name="T16" fmla="*/ 637369 w 528"/>
              <a:gd name="T17" fmla="*/ 0 h 89"/>
              <a:gd name="T18" fmla="*/ 379160 w 528"/>
              <a:gd name="T19" fmla="*/ 0 h 89"/>
              <a:gd name="T20" fmla="*/ 364211 w 528"/>
              <a:gd name="T21" fmla="*/ 3032 h 89"/>
              <a:gd name="T22" fmla="*/ 354698 w 528"/>
              <a:gd name="T23" fmla="*/ 13645 h 89"/>
              <a:gd name="T24" fmla="*/ 347903 w 528"/>
              <a:gd name="T25" fmla="*/ 19710 h 89"/>
              <a:gd name="T26" fmla="*/ 16308 w 528"/>
              <a:gd name="T27" fmla="*/ 19710 h 89"/>
              <a:gd name="T28" fmla="*/ 0 w 528"/>
              <a:gd name="T29" fmla="*/ 34872 h 89"/>
              <a:gd name="T30" fmla="*/ 13590 w 528"/>
              <a:gd name="T31" fmla="*/ 48517 h 89"/>
              <a:gd name="T32" fmla="*/ 350621 w 528"/>
              <a:gd name="T33" fmla="*/ 48517 h 89"/>
              <a:gd name="T34" fmla="*/ 357416 w 528"/>
              <a:gd name="T35" fmla="*/ 62162 h 89"/>
              <a:gd name="T36" fmla="*/ 364211 w 528"/>
              <a:gd name="T37" fmla="*/ 71259 h 89"/>
              <a:gd name="T38" fmla="*/ 371006 w 528"/>
              <a:gd name="T39" fmla="*/ 72776 h 89"/>
              <a:gd name="T40" fmla="*/ 383237 w 528"/>
              <a:gd name="T41" fmla="*/ 72776 h 89"/>
              <a:gd name="T42" fmla="*/ 600676 w 528"/>
              <a:gd name="T43" fmla="*/ 72776 h 89"/>
              <a:gd name="T44" fmla="*/ 619702 w 528"/>
              <a:gd name="T45" fmla="*/ 72776 h 89"/>
              <a:gd name="T46" fmla="*/ 637369 w 528"/>
              <a:gd name="T47" fmla="*/ 78840 h 89"/>
              <a:gd name="T48" fmla="*/ 650959 w 528"/>
              <a:gd name="T49" fmla="*/ 84905 h 89"/>
              <a:gd name="T50" fmla="*/ 661831 w 528"/>
              <a:gd name="T51" fmla="*/ 95518 h 89"/>
              <a:gd name="T52" fmla="*/ 667267 w 528"/>
              <a:gd name="T53" fmla="*/ 109163 h 89"/>
              <a:gd name="T54" fmla="*/ 671344 w 528"/>
              <a:gd name="T55" fmla="*/ 133422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8"/>
              <a:gd name="T85" fmla="*/ 0 h 89"/>
              <a:gd name="T86" fmla="*/ 528 w 528"/>
              <a:gd name="T87" fmla="*/ 89 h 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8" h="89">
                <a:moveTo>
                  <a:pt x="494" y="88"/>
                </a:moveTo>
                <a:lnTo>
                  <a:pt x="527" y="45"/>
                </a:lnTo>
                <a:lnTo>
                  <a:pt x="527" y="31"/>
                </a:lnTo>
                <a:lnTo>
                  <a:pt x="523" y="19"/>
                </a:lnTo>
                <a:lnTo>
                  <a:pt x="516" y="12"/>
                </a:lnTo>
                <a:lnTo>
                  <a:pt x="508" y="7"/>
                </a:lnTo>
                <a:lnTo>
                  <a:pt x="497" y="2"/>
                </a:lnTo>
                <a:lnTo>
                  <a:pt x="486" y="1"/>
                </a:lnTo>
                <a:lnTo>
                  <a:pt x="469" y="0"/>
                </a:lnTo>
                <a:lnTo>
                  <a:pt x="279" y="0"/>
                </a:lnTo>
                <a:lnTo>
                  <a:pt x="268" y="2"/>
                </a:lnTo>
                <a:lnTo>
                  <a:pt x="261" y="9"/>
                </a:lnTo>
                <a:lnTo>
                  <a:pt x="256" y="13"/>
                </a:lnTo>
                <a:lnTo>
                  <a:pt x="12" y="13"/>
                </a:lnTo>
                <a:lnTo>
                  <a:pt x="0" y="23"/>
                </a:lnTo>
                <a:lnTo>
                  <a:pt x="10" y="32"/>
                </a:lnTo>
                <a:lnTo>
                  <a:pt x="258" y="32"/>
                </a:lnTo>
                <a:lnTo>
                  <a:pt x="263" y="41"/>
                </a:lnTo>
                <a:lnTo>
                  <a:pt x="268" y="47"/>
                </a:lnTo>
                <a:lnTo>
                  <a:pt x="273" y="48"/>
                </a:lnTo>
                <a:lnTo>
                  <a:pt x="282" y="48"/>
                </a:lnTo>
                <a:lnTo>
                  <a:pt x="442" y="48"/>
                </a:lnTo>
                <a:lnTo>
                  <a:pt x="456" y="48"/>
                </a:lnTo>
                <a:lnTo>
                  <a:pt x="469" y="52"/>
                </a:lnTo>
                <a:lnTo>
                  <a:pt x="479" y="56"/>
                </a:lnTo>
                <a:lnTo>
                  <a:pt x="487" y="63"/>
                </a:lnTo>
                <a:lnTo>
                  <a:pt x="491" y="72"/>
                </a:lnTo>
                <a:lnTo>
                  <a:pt x="494" y="88"/>
                </a:lnTo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6" name="Freeform 48"/>
          <p:cNvSpPr>
            <a:spLocks/>
          </p:cNvSpPr>
          <p:nvPr/>
        </p:nvSpPr>
        <p:spPr bwMode="auto">
          <a:xfrm>
            <a:off x="2871788" y="6169025"/>
            <a:ext cx="717550" cy="133350"/>
          </a:xfrm>
          <a:custGeom>
            <a:avLst/>
            <a:gdLst>
              <a:gd name="T0" fmla="*/ 671344 w 528"/>
              <a:gd name="T1" fmla="*/ 131852 h 89"/>
              <a:gd name="T2" fmla="*/ 716191 w 528"/>
              <a:gd name="T3" fmla="*/ 67424 h 89"/>
              <a:gd name="T4" fmla="*/ 716191 w 528"/>
              <a:gd name="T5" fmla="*/ 46448 h 89"/>
              <a:gd name="T6" fmla="*/ 710755 w 528"/>
              <a:gd name="T7" fmla="*/ 28468 h 89"/>
              <a:gd name="T8" fmla="*/ 701242 w 528"/>
              <a:gd name="T9" fmla="*/ 17980 h 89"/>
              <a:gd name="T10" fmla="*/ 690370 w 528"/>
              <a:gd name="T11" fmla="*/ 10488 h 89"/>
              <a:gd name="T12" fmla="*/ 675421 w 528"/>
              <a:gd name="T13" fmla="*/ 2997 h 89"/>
              <a:gd name="T14" fmla="*/ 660472 w 528"/>
              <a:gd name="T15" fmla="*/ 1498 h 89"/>
              <a:gd name="T16" fmla="*/ 637369 w 528"/>
              <a:gd name="T17" fmla="*/ 0 h 89"/>
              <a:gd name="T18" fmla="*/ 379160 w 528"/>
              <a:gd name="T19" fmla="*/ 0 h 89"/>
              <a:gd name="T20" fmla="*/ 364211 w 528"/>
              <a:gd name="T21" fmla="*/ 2997 h 89"/>
              <a:gd name="T22" fmla="*/ 354698 w 528"/>
              <a:gd name="T23" fmla="*/ 13485 h 89"/>
              <a:gd name="T24" fmla="*/ 347903 w 528"/>
              <a:gd name="T25" fmla="*/ 19478 h 89"/>
              <a:gd name="T26" fmla="*/ 16308 w 528"/>
              <a:gd name="T27" fmla="*/ 19478 h 89"/>
              <a:gd name="T28" fmla="*/ 0 w 528"/>
              <a:gd name="T29" fmla="*/ 34461 h 89"/>
              <a:gd name="T30" fmla="*/ 13590 w 528"/>
              <a:gd name="T31" fmla="*/ 47946 h 89"/>
              <a:gd name="T32" fmla="*/ 350621 w 528"/>
              <a:gd name="T33" fmla="*/ 47946 h 89"/>
              <a:gd name="T34" fmla="*/ 357416 w 528"/>
              <a:gd name="T35" fmla="*/ 61431 h 89"/>
              <a:gd name="T36" fmla="*/ 364211 w 528"/>
              <a:gd name="T37" fmla="*/ 70421 h 89"/>
              <a:gd name="T38" fmla="*/ 371006 w 528"/>
              <a:gd name="T39" fmla="*/ 71919 h 89"/>
              <a:gd name="T40" fmla="*/ 383237 w 528"/>
              <a:gd name="T41" fmla="*/ 71919 h 89"/>
              <a:gd name="T42" fmla="*/ 600676 w 528"/>
              <a:gd name="T43" fmla="*/ 71919 h 89"/>
              <a:gd name="T44" fmla="*/ 619702 w 528"/>
              <a:gd name="T45" fmla="*/ 71919 h 89"/>
              <a:gd name="T46" fmla="*/ 637369 w 528"/>
              <a:gd name="T47" fmla="*/ 77912 h 89"/>
              <a:gd name="T48" fmla="*/ 650959 w 528"/>
              <a:gd name="T49" fmla="*/ 83906 h 89"/>
              <a:gd name="T50" fmla="*/ 661831 w 528"/>
              <a:gd name="T51" fmla="*/ 94394 h 89"/>
              <a:gd name="T52" fmla="*/ 667267 w 528"/>
              <a:gd name="T53" fmla="*/ 107879 h 89"/>
              <a:gd name="T54" fmla="*/ 671344 w 528"/>
              <a:gd name="T55" fmla="*/ 131852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8"/>
              <a:gd name="T85" fmla="*/ 0 h 89"/>
              <a:gd name="T86" fmla="*/ 528 w 528"/>
              <a:gd name="T87" fmla="*/ 89 h 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8" h="89">
                <a:moveTo>
                  <a:pt x="494" y="88"/>
                </a:moveTo>
                <a:lnTo>
                  <a:pt x="527" y="45"/>
                </a:lnTo>
                <a:lnTo>
                  <a:pt x="527" y="31"/>
                </a:lnTo>
                <a:lnTo>
                  <a:pt x="523" y="19"/>
                </a:lnTo>
                <a:lnTo>
                  <a:pt x="516" y="12"/>
                </a:lnTo>
                <a:lnTo>
                  <a:pt x="508" y="7"/>
                </a:lnTo>
                <a:lnTo>
                  <a:pt x="497" y="2"/>
                </a:lnTo>
                <a:lnTo>
                  <a:pt x="486" y="1"/>
                </a:lnTo>
                <a:lnTo>
                  <a:pt x="469" y="0"/>
                </a:lnTo>
                <a:lnTo>
                  <a:pt x="279" y="0"/>
                </a:lnTo>
                <a:lnTo>
                  <a:pt x="268" y="2"/>
                </a:lnTo>
                <a:lnTo>
                  <a:pt x="261" y="9"/>
                </a:lnTo>
                <a:lnTo>
                  <a:pt x="256" y="13"/>
                </a:lnTo>
                <a:lnTo>
                  <a:pt x="12" y="13"/>
                </a:lnTo>
                <a:lnTo>
                  <a:pt x="0" y="23"/>
                </a:lnTo>
                <a:lnTo>
                  <a:pt x="10" y="32"/>
                </a:lnTo>
                <a:lnTo>
                  <a:pt x="258" y="32"/>
                </a:lnTo>
                <a:lnTo>
                  <a:pt x="263" y="41"/>
                </a:lnTo>
                <a:lnTo>
                  <a:pt x="268" y="47"/>
                </a:lnTo>
                <a:lnTo>
                  <a:pt x="273" y="48"/>
                </a:lnTo>
                <a:lnTo>
                  <a:pt x="282" y="48"/>
                </a:lnTo>
                <a:lnTo>
                  <a:pt x="442" y="48"/>
                </a:lnTo>
                <a:lnTo>
                  <a:pt x="456" y="48"/>
                </a:lnTo>
                <a:lnTo>
                  <a:pt x="469" y="52"/>
                </a:lnTo>
                <a:lnTo>
                  <a:pt x="479" y="56"/>
                </a:lnTo>
                <a:lnTo>
                  <a:pt x="487" y="63"/>
                </a:lnTo>
                <a:lnTo>
                  <a:pt x="491" y="72"/>
                </a:lnTo>
                <a:lnTo>
                  <a:pt x="494" y="88"/>
                </a:lnTo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7" name="Freeform 49"/>
          <p:cNvSpPr>
            <a:spLocks/>
          </p:cNvSpPr>
          <p:nvPr/>
        </p:nvSpPr>
        <p:spPr bwMode="auto">
          <a:xfrm>
            <a:off x="2871788" y="4268788"/>
            <a:ext cx="717550" cy="133350"/>
          </a:xfrm>
          <a:custGeom>
            <a:avLst/>
            <a:gdLst>
              <a:gd name="T0" fmla="*/ 671344 w 528"/>
              <a:gd name="T1" fmla="*/ 131852 h 89"/>
              <a:gd name="T2" fmla="*/ 716191 w 528"/>
              <a:gd name="T3" fmla="*/ 67424 h 89"/>
              <a:gd name="T4" fmla="*/ 716191 w 528"/>
              <a:gd name="T5" fmla="*/ 46448 h 89"/>
              <a:gd name="T6" fmla="*/ 710755 w 528"/>
              <a:gd name="T7" fmla="*/ 28468 h 89"/>
              <a:gd name="T8" fmla="*/ 701242 w 528"/>
              <a:gd name="T9" fmla="*/ 17980 h 89"/>
              <a:gd name="T10" fmla="*/ 690370 w 528"/>
              <a:gd name="T11" fmla="*/ 10488 h 89"/>
              <a:gd name="T12" fmla="*/ 675421 w 528"/>
              <a:gd name="T13" fmla="*/ 2997 h 89"/>
              <a:gd name="T14" fmla="*/ 660472 w 528"/>
              <a:gd name="T15" fmla="*/ 1498 h 89"/>
              <a:gd name="T16" fmla="*/ 637369 w 528"/>
              <a:gd name="T17" fmla="*/ 0 h 89"/>
              <a:gd name="T18" fmla="*/ 379160 w 528"/>
              <a:gd name="T19" fmla="*/ 0 h 89"/>
              <a:gd name="T20" fmla="*/ 364211 w 528"/>
              <a:gd name="T21" fmla="*/ 2997 h 89"/>
              <a:gd name="T22" fmla="*/ 354698 w 528"/>
              <a:gd name="T23" fmla="*/ 13485 h 89"/>
              <a:gd name="T24" fmla="*/ 347903 w 528"/>
              <a:gd name="T25" fmla="*/ 19478 h 89"/>
              <a:gd name="T26" fmla="*/ 16308 w 528"/>
              <a:gd name="T27" fmla="*/ 19478 h 89"/>
              <a:gd name="T28" fmla="*/ 0 w 528"/>
              <a:gd name="T29" fmla="*/ 34461 h 89"/>
              <a:gd name="T30" fmla="*/ 13590 w 528"/>
              <a:gd name="T31" fmla="*/ 47946 h 89"/>
              <a:gd name="T32" fmla="*/ 350621 w 528"/>
              <a:gd name="T33" fmla="*/ 47946 h 89"/>
              <a:gd name="T34" fmla="*/ 357416 w 528"/>
              <a:gd name="T35" fmla="*/ 61431 h 89"/>
              <a:gd name="T36" fmla="*/ 364211 w 528"/>
              <a:gd name="T37" fmla="*/ 70421 h 89"/>
              <a:gd name="T38" fmla="*/ 371006 w 528"/>
              <a:gd name="T39" fmla="*/ 71919 h 89"/>
              <a:gd name="T40" fmla="*/ 383237 w 528"/>
              <a:gd name="T41" fmla="*/ 71919 h 89"/>
              <a:gd name="T42" fmla="*/ 600676 w 528"/>
              <a:gd name="T43" fmla="*/ 71919 h 89"/>
              <a:gd name="T44" fmla="*/ 619702 w 528"/>
              <a:gd name="T45" fmla="*/ 71919 h 89"/>
              <a:gd name="T46" fmla="*/ 637369 w 528"/>
              <a:gd name="T47" fmla="*/ 77912 h 89"/>
              <a:gd name="T48" fmla="*/ 650959 w 528"/>
              <a:gd name="T49" fmla="*/ 83906 h 89"/>
              <a:gd name="T50" fmla="*/ 661831 w 528"/>
              <a:gd name="T51" fmla="*/ 94394 h 89"/>
              <a:gd name="T52" fmla="*/ 667267 w 528"/>
              <a:gd name="T53" fmla="*/ 107879 h 89"/>
              <a:gd name="T54" fmla="*/ 671344 w 528"/>
              <a:gd name="T55" fmla="*/ 131852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8"/>
              <a:gd name="T85" fmla="*/ 0 h 89"/>
              <a:gd name="T86" fmla="*/ 528 w 528"/>
              <a:gd name="T87" fmla="*/ 89 h 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8" h="89">
                <a:moveTo>
                  <a:pt x="494" y="88"/>
                </a:moveTo>
                <a:lnTo>
                  <a:pt x="527" y="45"/>
                </a:lnTo>
                <a:lnTo>
                  <a:pt x="527" y="31"/>
                </a:lnTo>
                <a:lnTo>
                  <a:pt x="523" y="19"/>
                </a:lnTo>
                <a:lnTo>
                  <a:pt x="516" y="12"/>
                </a:lnTo>
                <a:lnTo>
                  <a:pt x="508" y="7"/>
                </a:lnTo>
                <a:lnTo>
                  <a:pt x="497" y="2"/>
                </a:lnTo>
                <a:lnTo>
                  <a:pt x="486" y="1"/>
                </a:lnTo>
                <a:lnTo>
                  <a:pt x="469" y="0"/>
                </a:lnTo>
                <a:lnTo>
                  <a:pt x="279" y="0"/>
                </a:lnTo>
                <a:lnTo>
                  <a:pt x="268" y="2"/>
                </a:lnTo>
                <a:lnTo>
                  <a:pt x="261" y="9"/>
                </a:lnTo>
                <a:lnTo>
                  <a:pt x="256" y="13"/>
                </a:lnTo>
                <a:lnTo>
                  <a:pt x="12" y="13"/>
                </a:lnTo>
                <a:lnTo>
                  <a:pt x="0" y="23"/>
                </a:lnTo>
                <a:lnTo>
                  <a:pt x="10" y="32"/>
                </a:lnTo>
                <a:lnTo>
                  <a:pt x="258" y="32"/>
                </a:lnTo>
                <a:lnTo>
                  <a:pt x="263" y="41"/>
                </a:lnTo>
                <a:lnTo>
                  <a:pt x="268" y="47"/>
                </a:lnTo>
                <a:lnTo>
                  <a:pt x="273" y="48"/>
                </a:lnTo>
                <a:lnTo>
                  <a:pt x="282" y="48"/>
                </a:lnTo>
                <a:lnTo>
                  <a:pt x="442" y="48"/>
                </a:lnTo>
                <a:lnTo>
                  <a:pt x="456" y="48"/>
                </a:lnTo>
                <a:lnTo>
                  <a:pt x="469" y="52"/>
                </a:lnTo>
                <a:lnTo>
                  <a:pt x="479" y="56"/>
                </a:lnTo>
                <a:lnTo>
                  <a:pt x="487" y="63"/>
                </a:lnTo>
                <a:lnTo>
                  <a:pt x="491" y="72"/>
                </a:lnTo>
                <a:lnTo>
                  <a:pt x="494" y="88"/>
                </a:lnTo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1418" name="Group 50"/>
          <p:cNvGrpSpPr>
            <a:grpSpLocks/>
          </p:cNvGrpSpPr>
          <p:nvPr/>
        </p:nvGrpSpPr>
        <p:grpSpPr bwMode="auto">
          <a:xfrm>
            <a:off x="1671638" y="973138"/>
            <a:ext cx="1103312" cy="879475"/>
            <a:chOff x="1229" y="647"/>
            <a:chExt cx="810" cy="585"/>
          </a:xfrm>
        </p:grpSpPr>
        <p:sp>
          <p:nvSpPr>
            <p:cNvPr id="101419" name="Line 51"/>
            <p:cNvSpPr>
              <a:spLocks noChangeShapeType="1"/>
            </p:cNvSpPr>
            <p:nvPr/>
          </p:nvSpPr>
          <p:spPr bwMode="auto">
            <a:xfrm>
              <a:off x="1229" y="647"/>
              <a:ext cx="8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20" name="Line 52"/>
            <p:cNvSpPr>
              <a:spLocks noChangeShapeType="1"/>
            </p:cNvSpPr>
            <p:nvPr/>
          </p:nvSpPr>
          <p:spPr bwMode="auto">
            <a:xfrm>
              <a:off x="1229" y="850"/>
              <a:ext cx="8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21" name="Line 53"/>
            <p:cNvSpPr>
              <a:spLocks noChangeShapeType="1"/>
            </p:cNvSpPr>
            <p:nvPr/>
          </p:nvSpPr>
          <p:spPr bwMode="auto">
            <a:xfrm>
              <a:off x="1229" y="1051"/>
              <a:ext cx="810" cy="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22" name="Line 54"/>
            <p:cNvSpPr>
              <a:spLocks noChangeShapeType="1"/>
            </p:cNvSpPr>
            <p:nvPr/>
          </p:nvSpPr>
          <p:spPr bwMode="auto">
            <a:xfrm>
              <a:off x="1229" y="1232"/>
              <a:ext cx="810" cy="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1423" name="Group 55"/>
          <p:cNvGrpSpPr>
            <a:grpSpLocks/>
          </p:cNvGrpSpPr>
          <p:nvPr/>
        </p:nvGrpSpPr>
        <p:grpSpPr bwMode="auto">
          <a:xfrm>
            <a:off x="6372225" y="949325"/>
            <a:ext cx="750888" cy="1944688"/>
            <a:chOff x="4683" y="631"/>
            <a:chExt cx="552" cy="1293"/>
          </a:xfrm>
        </p:grpSpPr>
        <p:sp>
          <p:nvSpPr>
            <p:cNvPr id="101424" name="Line 56"/>
            <p:cNvSpPr>
              <a:spLocks noChangeShapeType="1"/>
            </p:cNvSpPr>
            <p:nvPr/>
          </p:nvSpPr>
          <p:spPr bwMode="auto">
            <a:xfrm>
              <a:off x="4683" y="631"/>
              <a:ext cx="5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25" name="Line 57"/>
            <p:cNvSpPr>
              <a:spLocks noChangeShapeType="1"/>
            </p:cNvSpPr>
            <p:nvPr/>
          </p:nvSpPr>
          <p:spPr bwMode="auto">
            <a:xfrm>
              <a:off x="4683" y="802"/>
              <a:ext cx="5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26" name="Line 58"/>
            <p:cNvSpPr>
              <a:spLocks noChangeShapeType="1"/>
            </p:cNvSpPr>
            <p:nvPr/>
          </p:nvSpPr>
          <p:spPr bwMode="auto">
            <a:xfrm>
              <a:off x="4683" y="1003"/>
              <a:ext cx="5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27" name="Line 59"/>
            <p:cNvSpPr>
              <a:spLocks noChangeShapeType="1"/>
            </p:cNvSpPr>
            <p:nvPr/>
          </p:nvSpPr>
          <p:spPr bwMode="auto">
            <a:xfrm>
              <a:off x="4683" y="1184"/>
              <a:ext cx="5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28" name="Line 60"/>
            <p:cNvSpPr>
              <a:spLocks noChangeShapeType="1"/>
            </p:cNvSpPr>
            <p:nvPr/>
          </p:nvSpPr>
          <p:spPr bwMode="auto">
            <a:xfrm>
              <a:off x="4683" y="1384"/>
              <a:ext cx="5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29" name="Line 61"/>
            <p:cNvSpPr>
              <a:spLocks noChangeShapeType="1"/>
            </p:cNvSpPr>
            <p:nvPr/>
          </p:nvSpPr>
          <p:spPr bwMode="auto">
            <a:xfrm>
              <a:off x="4683" y="1565"/>
              <a:ext cx="5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30" name="Line 62"/>
            <p:cNvSpPr>
              <a:spLocks noChangeShapeType="1"/>
            </p:cNvSpPr>
            <p:nvPr/>
          </p:nvSpPr>
          <p:spPr bwMode="auto">
            <a:xfrm>
              <a:off x="4683" y="1745"/>
              <a:ext cx="5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31" name="Line 63"/>
            <p:cNvSpPr>
              <a:spLocks noChangeShapeType="1"/>
            </p:cNvSpPr>
            <p:nvPr/>
          </p:nvSpPr>
          <p:spPr bwMode="auto">
            <a:xfrm>
              <a:off x="4683" y="1924"/>
              <a:ext cx="5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1432" name="Group 64"/>
          <p:cNvGrpSpPr>
            <a:grpSpLocks/>
          </p:cNvGrpSpPr>
          <p:nvPr/>
        </p:nvGrpSpPr>
        <p:grpSpPr bwMode="auto">
          <a:xfrm>
            <a:off x="6362700" y="3744913"/>
            <a:ext cx="1023938" cy="1674812"/>
            <a:chOff x="4676" y="2490"/>
            <a:chExt cx="753" cy="1114"/>
          </a:xfrm>
        </p:grpSpPr>
        <p:sp>
          <p:nvSpPr>
            <p:cNvPr id="101433" name="Line 65"/>
            <p:cNvSpPr>
              <a:spLocks noChangeShapeType="1"/>
            </p:cNvSpPr>
            <p:nvPr/>
          </p:nvSpPr>
          <p:spPr bwMode="auto">
            <a:xfrm>
              <a:off x="4676" y="2490"/>
              <a:ext cx="753" cy="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34" name="Line 66"/>
            <p:cNvSpPr>
              <a:spLocks noChangeShapeType="1"/>
            </p:cNvSpPr>
            <p:nvPr/>
          </p:nvSpPr>
          <p:spPr bwMode="auto">
            <a:xfrm>
              <a:off x="4676" y="2669"/>
              <a:ext cx="753" cy="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35" name="Line 67"/>
            <p:cNvSpPr>
              <a:spLocks noChangeShapeType="1"/>
            </p:cNvSpPr>
            <p:nvPr/>
          </p:nvSpPr>
          <p:spPr bwMode="auto">
            <a:xfrm>
              <a:off x="4676" y="2856"/>
              <a:ext cx="753" cy="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36" name="Line 68"/>
            <p:cNvSpPr>
              <a:spLocks noChangeShapeType="1"/>
            </p:cNvSpPr>
            <p:nvPr/>
          </p:nvSpPr>
          <p:spPr bwMode="auto">
            <a:xfrm>
              <a:off x="4676" y="3036"/>
              <a:ext cx="753" cy="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37" name="Line 69"/>
            <p:cNvSpPr>
              <a:spLocks noChangeShapeType="1"/>
            </p:cNvSpPr>
            <p:nvPr/>
          </p:nvSpPr>
          <p:spPr bwMode="auto">
            <a:xfrm>
              <a:off x="4676" y="3233"/>
              <a:ext cx="753" cy="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38" name="Line 70"/>
            <p:cNvSpPr>
              <a:spLocks noChangeShapeType="1"/>
            </p:cNvSpPr>
            <p:nvPr/>
          </p:nvSpPr>
          <p:spPr bwMode="auto">
            <a:xfrm>
              <a:off x="4676" y="3413"/>
              <a:ext cx="753" cy="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39" name="Line 71"/>
            <p:cNvSpPr>
              <a:spLocks noChangeShapeType="1"/>
            </p:cNvSpPr>
            <p:nvPr/>
          </p:nvSpPr>
          <p:spPr bwMode="auto">
            <a:xfrm>
              <a:off x="4676" y="3604"/>
              <a:ext cx="753" cy="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1440" name="Line 72"/>
          <p:cNvSpPr>
            <a:spLocks noChangeShapeType="1"/>
          </p:cNvSpPr>
          <p:nvPr/>
        </p:nvSpPr>
        <p:spPr bwMode="auto">
          <a:xfrm flipV="1">
            <a:off x="6362700" y="5684838"/>
            <a:ext cx="1033463" cy="142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11017" name="Group 73"/>
          <p:cNvGrpSpPr>
            <a:grpSpLocks/>
          </p:cNvGrpSpPr>
          <p:nvPr/>
        </p:nvGrpSpPr>
        <p:grpSpPr bwMode="auto">
          <a:xfrm>
            <a:off x="1671638" y="2078038"/>
            <a:ext cx="1103312" cy="4127500"/>
            <a:chOff x="1229" y="1382"/>
            <a:chExt cx="810" cy="2744"/>
          </a:xfrm>
          <a:solidFill>
            <a:srgbClr val="00B050"/>
          </a:solidFill>
        </p:grpSpPr>
        <p:sp>
          <p:nvSpPr>
            <p:cNvPr id="211018" name="Line 74"/>
            <p:cNvSpPr>
              <a:spLocks noChangeShapeType="1"/>
            </p:cNvSpPr>
            <p:nvPr/>
          </p:nvSpPr>
          <p:spPr bwMode="auto">
            <a:xfrm>
              <a:off x="1229" y="1382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19" name="Line 75"/>
            <p:cNvSpPr>
              <a:spLocks noChangeShapeType="1"/>
            </p:cNvSpPr>
            <p:nvPr/>
          </p:nvSpPr>
          <p:spPr bwMode="auto">
            <a:xfrm>
              <a:off x="1229" y="1564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20" name="Line 76"/>
            <p:cNvSpPr>
              <a:spLocks noChangeShapeType="1"/>
            </p:cNvSpPr>
            <p:nvPr/>
          </p:nvSpPr>
          <p:spPr bwMode="auto">
            <a:xfrm>
              <a:off x="1229" y="1759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21" name="Line 77"/>
            <p:cNvSpPr>
              <a:spLocks noChangeShapeType="1"/>
            </p:cNvSpPr>
            <p:nvPr/>
          </p:nvSpPr>
          <p:spPr bwMode="auto">
            <a:xfrm>
              <a:off x="1229" y="1923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22" name="Line 78"/>
            <p:cNvSpPr>
              <a:spLocks noChangeShapeType="1"/>
            </p:cNvSpPr>
            <p:nvPr/>
          </p:nvSpPr>
          <p:spPr bwMode="auto">
            <a:xfrm>
              <a:off x="1229" y="2135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23" name="Line 79"/>
            <p:cNvSpPr>
              <a:spLocks noChangeShapeType="1"/>
            </p:cNvSpPr>
            <p:nvPr/>
          </p:nvSpPr>
          <p:spPr bwMode="auto">
            <a:xfrm>
              <a:off x="1229" y="2304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24" name="Line 80"/>
            <p:cNvSpPr>
              <a:spLocks noChangeShapeType="1"/>
            </p:cNvSpPr>
            <p:nvPr/>
          </p:nvSpPr>
          <p:spPr bwMode="auto">
            <a:xfrm>
              <a:off x="1229" y="2505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25" name="Line 81"/>
            <p:cNvSpPr>
              <a:spLocks noChangeShapeType="1"/>
            </p:cNvSpPr>
            <p:nvPr/>
          </p:nvSpPr>
          <p:spPr bwMode="auto">
            <a:xfrm>
              <a:off x="1229" y="2684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26" name="Line 82"/>
            <p:cNvSpPr>
              <a:spLocks noChangeShapeType="1"/>
            </p:cNvSpPr>
            <p:nvPr/>
          </p:nvSpPr>
          <p:spPr bwMode="auto">
            <a:xfrm>
              <a:off x="1229" y="2855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27" name="Line 83"/>
            <p:cNvSpPr>
              <a:spLocks noChangeShapeType="1"/>
            </p:cNvSpPr>
            <p:nvPr/>
          </p:nvSpPr>
          <p:spPr bwMode="auto">
            <a:xfrm>
              <a:off x="1229" y="3002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28" name="Line 84"/>
            <p:cNvSpPr>
              <a:spLocks noChangeShapeType="1"/>
            </p:cNvSpPr>
            <p:nvPr/>
          </p:nvSpPr>
          <p:spPr bwMode="auto">
            <a:xfrm>
              <a:off x="1229" y="3168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29" name="Line 85"/>
            <p:cNvSpPr>
              <a:spLocks noChangeShapeType="1"/>
            </p:cNvSpPr>
            <p:nvPr/>
          </p:nvSpPr>
          <p:spPr bwMode="auto">
            <a:xfrm>
              <a:off x="1229" y="3364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30" name="Line 86"/>
            <p:cNvSpPr>
              <a:spLocks noChangeShapeType="1"/>
            </p:cNvSpPr>
            <p:nvPr/>
          </p:nvSpPr>
          <p:spPr bwMode="auto">
            <a:xfrm>
              <a:off x="1229" y="3539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31" name="Line 87"/>
            <p:cNvSpPr>
              <a:spLocks noChangeShapeType="1"/>
            </p:cNvSpPr>
            <p:nvPr/>
          </p:nvSpPr>
          <p:spPr bwMode="auto">
            <a:xfrm>
              <a:off x="1229" y="3751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32" name="Line 88"/>
            <p:cNvSpPr>
              <a:spLocks noChangeShapeType="1"/>
            </p:cNvSpPr>
            <p:nvPr/>
          </p:nvSpPr>
          <p:spPr bwMode="auto">
            <a:xfrm>
              <a:off x="1229" y="3929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  <p:sp>
          <p:nvSpPr>
            <p:cNvPr id="211033" name="Line 89"/>
            <p:cNvSpPr>
              <a:spLocks noChangeShapeType="1"/>
            </p:cNvSpPr>
            <p:nvPr/>
          </p:nvSpPr>
          <p:spPr bwMode="auto">
            <a:xfrm>
              <a:off x="1229" y="4126"/>
              <a:ext cx="810" cy="0"/>
            </a:xfrm>
            <a:prstGeom prst="line">
              <a:avLst/>
            </a:prstGeom>
            <a:grpFill/>
            <a:ln w="127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latin typeface="+mn-lt"/>
              </a:endParaRPr>
            </a:p>
          </p:txBody>
        </p:sp>
      </p:grpSp>
      <p:grpSp>
        <p:nvGrpSpPr>
          <p:cNvPr id="101442" name="Group 90"/>
          <p:cNvGrpSpPr>
            <a:grpSpLocks/>
          </p:cNvGrpSpPr>
          <p:nvPr/>
        </p:nvGrpSpPr>
        <p:grpSpPr bwMode="auto">
          <a:xfrm>
            <a:off x="6362700" y="5910263"/>
            <a:ext cx="1012825" cy="261937"/>
            <a:chOff x="4676" y="3930"/>
            <a:chExt cx="744" cy="174"/>
          </a:xfrm>
        </p:grpSpPr>
        <p:sp>
          <p:nvSpPr>
            <p:cNvPr id="101443" name="Line 91"/>
            <p:cNvSpPr>
              <a:spLocks noChangeShapeType="1"/>
            </p:cNvSpPr>
            <p:nvPr/>
          </p:nvSpPr>
          <p:spPr bwMode="auto">
            <a:xfrm>
              <a:off x="4676" y="3930"/>
              <a:ext cx="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44" name="Line 92"/>
            <p:cNvSpPr>
              <a:spLocks noChangeShapeType="1"/>
            </p:cNvSpPr>
            <p:nvPr/>
          </p:nvSpPr>
          <p:spPr bwMode="auto">
            <a:xfrm>
              <a:off x="4676" y="4104"/>
              <a:ext cx="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1037" name="Rectangle 93"/>
          <p:cNvSpPr>
            <a:spLocks noChangeArrowheads="1"/>
          </p:cNvSpPr>
          <p:nvPr/>
        </p:nvSpPr>
        <p:spPr bwMode="auto">
          <a:xfrm>
            <a:off x="3463925" y="768350"/>
            <a:ext cx="2157413" cy="57038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48106" dir="1857825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1446" name="Rectangle 94"/>
          <p:cNvSpPr>
            <a:spLocks noChangeArrowheads="1"/>
          </p:cNvSpPr>
          <p:nvPr/>
        </p:nvSpPr>
        <p:spPr bwMode="auto">
          <a:xfrm>
            <a:off x="7491413" y="5856288"/>
            <a:ext cx="15906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34" tIns="43976" rIns="86534" bIns="43976">
            <a:spAutoFit/>
          </a:bodyPr>
          <a:lstStyle/>
          <a:p>
            <a:pPr defTabSz="866775"/>
            <a:r>
              <a:rPr lang="fr-FR" altLang="fr-FR" sz="1900">
                <a:latin typeface="Times New Roman" pitchFamily="18" charset="0"/>
              </a:rPr>
              <a:t>Entrée horloge </a:t>
            </a:r>
          </a:p>
          <a:p>
            <a:pPr defTabSz="866775"/>
            <a:r>
              <a:rPr lang="fr-FR" altLang="fr-FR" sz="1900">
                <a:latin typeface="Times New Roman" pitchFamily="18" charset="0"/>
              </a:rPr>
              <a:t>ou cristal</a:t>
            </a:r>
          </a:p>
        </p:txBody>
      </p:sp>
      <p:sp>
        <p:nvSpPr>
          <p:cNvPr id="101447" name="Rectangle 95"/>
          <p:cNvSpPr>
            <a:spLocks noChangeArrowheads="1"/>
          </p:cNvSpPr>
          <p:nvPr/>
        </p:nvSpPr>
        <p:spPr bwMode="auto">
          <a:xfrm>
            <a:off x="150813" y="757238"/>
            <a:ext cx="14446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34" tIns="43976" rIns="86534" bIns="43976">
            <a:spAutoFit/>
          </a:bodyPr>
          <a:lstStyle/>
          <a:p>
            <a:pPr defTabSz="866775"/>
            <a:r>
              <a:rPr lang="fr-FR" altLang="fr-FR" sz="1900">
                <a:latin typeface="Times New Roman" pitchFamily="18" charset="0"/>
              </a:rPr>
              <a:t>Alimentation </a:t>
            </a:r>
          </a:p>
          <a:p>
            <a:pPr defTabSz="866775"/>
            <a:r>
              <a:rPr lang="fr-FR" altLang="fr-FR" sz="1900">
                <a:latin typeface="Times New Roman" pitchFamily="18" charset="0"/>
              </a:rPr>
              <a:t>et masse</a:t>
            </a:r>
          </a:p>
        </p:txBody>
      </p:sp>
      <p:sp>
        <p:nvSpPr>
          <p:cNvPr id="101448" name="Rectangle 97"/>
          <p:cNvSpPr>
            <a:spLocks noChangeArrowheads="1"/>
          </p:cNvSpPr>
          <p:nvPr/>
        </p:nvSpPr>
        <p:spPr bwMode="auto">
          <a:xfrm>
            <a:off x="3508375" y="776288"/>
            <a:ext cx="6699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34" tIns="43976" rIns="86534" bIns="43976">
            <a:spAutoFit/>
          </a:bodyPr>
          <a:lstStyle/>
          <a:p>
            <a:pPr defTabSz="866775"/>
            <a:r>
              <a:rPr lang="fr-FR" altLang="fr-FR" sz="1900">
                <a:latin typeface="Times New Roman" pitchFamily="18" charset="0"/>
              </a:rPr>
              <a:t>Vcc</a:t>
            </a:r>
          </a:p>
          <a:p>
            <a:pPr defTabSz="866775"/>
            <a:r>
              <a:rPr lang="fr-FR" altLang="fr-FR" sz="1900">
                <a:latin typeface="Times New Roman" pitchFamily="18" charset="0"/>
              </a:rPr>
              <a:t>GND</a:t>
            </a:r>
          </a:p>
        </p:txBody>
      </p:sp>
      <p:sp>
        <p:nvSpPr>
          <p:cNvPr id="101449" name="Rectangle 98"/>
          <p:cNvSpPr>
            <a:spLocks noChangeArrowheads="1"/>
          </p:cNvSpPr>
          <p:nvPr/>
        </p:nvSpPr>
        <p:spPr bwMode="auto">
          <a:xfrm>
            <a:off x="3546475" y="1920875"/>
            <a:ext cx="549275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34" tIns="43976" rIns="86534" bIns="43976">
            <a:spAutoFit/>
          </a:bodyPr>
          <a:lstStyle/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A0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A1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A2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A3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A4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A5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A6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A7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A8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A9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A10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A11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A12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A13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A14</a:t>
            </a:r>
          </a:p>
          <a:p>
            <a:pPr defTabSz="866775"/>
            <a:r>
              <a:rPr lang="fr-FR" altLang="fr-FR" sz="1700">
                <a:solidFill>
                  <a:srgbClr val="00B050"/>
                </a:solidFill>
                <a:latin typeface="Times New Roman" pitchFamily="18" charset="0"/>
              </a:rPr>
              <a:t>A15</a:t>
            </a:r>
          </a:p>
        </p:txBody>
      </p:sp>
      <p:sp>
        <p:nvSpPr>
          <p:cNvPr id="101450" name="Rectangle 99"/>
          <p:cNvSpPr>
            <a:spLocks noChangeArrowheads="1"/>
          </p:cNvSpPr>
          <p:nvPr/>
        </p:nvSpPr>
        <p:spPr bwMode="auto">
          <a:xfrm>
            <a:off x="5053013" y="800100"/>
            <a:ext cx="428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34" tIns="43976" rIns="86534" bIns="43976">
            <a:spAutoFit/>
          </a:bodyPr>
          <a:lstStyle/>
          <a:p>
            <a:pPr defTabSz="866775"/>
            <a: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  <a:t>D0</a:t>
            </a:r>
            <a:b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</a:br>
            <a: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  <a:t>D1</a:t>
            </a:r>
            <a:b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</a:br>
            <a: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  <a:t>D2</a:t>
            </a:r>
            <a:b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</a:br>
            <a: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  <a:t>D3</a:t>
            </a:r>
            <a:b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</a:br>
            <a: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  <a:t>D4</a:t>
            </a:r>
            <a:b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</a:br>
            <a: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  <a:t>D5</a:t>
            </a:r>
            <a:b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</a:br>
            <a: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  <a:t>D6</a:t>
            </a:r>
            <a:b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</a:br>
            <a:r>
              <a:rPr lang="fr-FR" altLang="fr-FR" sz="1700">
                <a:solidFill>
                  <a:srgbClr val="7B00E4"/>
                </a:solidFill>
                <a:latin typeface="Times New Roman" pitchFamily="18" charset="0"/>
              </a:rPr>
              <a:t>D7</a:t>
            </a:r>
          </a:p>
        </p:txBody>
      </p:sp>
      <p:grpSp>
        <p:nvGrpSpPr>
          <p:cNvPr id="101451" name="Group 100"/>
          <p:cNvGrpSpPr>
            <a:grpSpLocks/>
          </p:cNvGrpSpPr>
          <p:nvPr/>
        </p:nvGrpSpPr>
        <p:grpSpPr bwMode="auto">
          <a:xfrm>
            <a:off x="6362700" y="3157538"/>
            <a:ext cx="1162050" cy="312737"/>
            <a:chOff x="4676" y="2099"/>
            <a:chExt cx="854" cy="208"/>
          </a:xfrm>
        </p:grpSpPr>
        <p:sp>
          <p:nvSpPr>
            <p:cNvPr id="101452" name="Line 101"/>
            <p:cNvSpPr>
              <a:spLocks noChangeShapeType="1"/>
            </p:cNvSpPr>
            <p:nvPr/>
          </p:nvSpPr>
          <p:spPr bwMode="auto">
            <a:xfrm flipV="1">
              <a:off x="4676" y="2099"/>
              <a:ext cx="854" cy="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53" name="Line 102"/>
            <p:cNvSpPr>
              <a:spLocks noChangeShapeType="1"/>
            </p:cNvSpPr>
            <p:nvPr/>
          </p:nvSpPr>
          <p:spPr bwMode="auto">
            <a:xfrm>
              <a:off x="4676" y="2305"/>
              <a:ext cx="827" cy="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1454" name="Rectangle 103"/>
          <p:cNvSpPr>
            <a:spLocks noChangeArrowheads="1"/>
          </p:cNvSpPr>
          <p:nvPr/>
        </p:nvSpPr>
        <p:spPr bwMode="auto">
          <a:xfrm>
            <a:off x="7689850" y="2954338"/>
            <a:ext cx="6873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34" tIns="43976" rIns="86534" bIns="43976">
            <a:spAutoFit/>
          </a:bodyPr>
          <a:lstStyle/>
          <a:p>
            <a:pPr defTabSz="866775"/>
            <a:r>
              <a:rPr lang="fr-FR" altLang="fr-FR" sz="1900">
                <a:solidFill>
                  <a:schemeClr val="hlink"/>
                </a:solidFill>
                <a:latin typeface="Times New Roman" pitchFamily="18" charset="0"/>
              </a:rPr>
              <a:t>Read</a:t>
            </a:r>
          </a:p>
          <a:p>
            <a:pPr defTabSz="866775"/>
            <a:r>
              <a:rPr lang="fr-FR" altLang="fr-FR" sz="1900">
                <a:solidFill>
                  <a:schemeClr val="hlink"/>
                </a:solidFill>
                <a:latin typeface="Times New Roman" pitchFamily="18" charset="0"/>
              </a:rPr>
              <a:t>Write</a:t>
            </a:r>
          </a:p>
        </p:txBody>
      </p:sp>
      <p:sp>
        <p:nvSpPr>
          <p:cNvPr id="101455" name="Rectangle 104"/>
          <p:cNvSpPr>
            <a:spLocks noChangeArrowheads="1"/>
          </p:cNvSpPr>
          <p:nvPr/>
        </p:nvSpPr>
        <p:spPr bwMode="auto">
          <a:xfrm rot="-5400000">
            <a:off x="2869407" y="3315494"/>
            <a:ext cx="3252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34" tIns="43976" rIns="86534" bIns="43976">
            <a:spAutoFit/>
          </a:bodyPr>
          <a:lstStyle/>
          <a:p>
            <a:pPr defTabSz="866775"/>
            <a:r>
              <a:rPr lang="fr-FR" altLang="fr-FR" sz="3400">
                <a:solidFill>
                  <a:srgbClr val="081D58"/>
                </a:solidFill>
                <a:latin typeface="Times New Roman" pitchFamily="18" charset="0"/>
              </a:rPr>
              <a:t>Microprocesseur</a:t>
            </a:r>
          </a:p>
        </p:txBody>
      </p:sp>
      <p:sp>
        <p:nvSpPr>
          <p:cNvPr id="101456" name="Rectangle 105"/>
          <p:cNvSpPr>
            <a:spLocks noChangeArrowheads="1"/>
          </p:cNvSpPr>
          <p:nvPr/>
        </p:nvSpPr>
        <p:spPr bwMode="auto">
          <a:xfrm>
            <a:off x="2700338" y="47625"/>
            <a:ext cx="3671887" cy="534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534" tIns="43976" rIns="86534" bIns="43976">
            <a:spAutoFit/>
          </a:bodyPr>
          <a:lstStyle/>
          <a:p>
            <a:pPr defTabSz="866775"/>
            <a:r>
              <a:rPr lang="fr-FR" altLang="fr-FR" sz="2900">
                <a:solidFill>
                  <a:srgbClr val="081D58"/>
                </a:solidFill>
                <a:latin typeface="Times New Roman" pitchFamily="18" charset="0"/>
              </a:rPr>
              <a:t>Processeur (</a:t>
            </a:r>
            <a:r>
              <a:rPr lang="fr-FR" altLang="fr-FR" sz="2500">
                <a:solidFill>
                  <a:srgbClr val="081D58"/>
                </a:solidFill>
                <a:latin typeface="Times New Roman" pitchFamily="18" charset="0"/>
              </a:rPr>
              <a:t>Brochage</a:t>
            </a:r>
            <a:r>
              <a:rPr lang="fr-FR" altLang="fr-FR" sz="2900">
                <a:solidFill>
                  <a:srgbClr val="081D58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1457" name="Rectangle 106"/>
          <p:cNvSpPr>
            <a:spLocks noChangeArrowheads="1"/>
          </p:cNvSpPr>
          <p:nvPr/>
        </p:nvSpPr>
        <p:spPr bwMode="auto">
          <a:xfrm rot="-5400000">
            <a:off x="435769" y="3629819"/>
            <a:ext cx="1563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34" tIns="43976" rIns="86534" bIns="43976">
            <a:spAutoFit/>
          </a:bodyPr>
          <a:lstStyle/>
          <a:p>
            <a:pPr defTabSz="866775"/>
            <a:r>
              <a:rPr lang="fr-FR" altLang="fr-FR" sz="3000">
                <a:solidFill>
                  <a:srgbClr val="00B050"/>
                </a:solidFill>
                <a:latin typeface="Times New Roman" pitchFamily="18" charset="0"/>
              </a:rPr>
              <a:t>Adresses</a:t>
            </a:r>
          </a:p>
        </p:txBody>
      </p:sp>
      <p:pic>
        <p:nvPicPr>
          <p:cNvPr id="101459" name="Picture 108" descr="processeurdes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985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t>Joëlle Delacroix - NFA004</a:t>
            </a:r>
          </a:p>
        </p:txBody>
      </p:sp>
      <p:sp>
        <p:nvSpPr>
          <p:cNvPr id="3" name="Espace réservé du numéro de diapositive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0FCB10-DE46-4660-AC20-F54548EB65FE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1462" name="Text Box 86"/>
          <p:cNvSpPr txBox="1">
            <a:spLocks noChangeArrowheads="1"/>
          </p:cNvSpPr>
          <p:nvPr/>
        </p:nvSpPr>
        <p:spPr bwMode="auto">
          <a:xfrm>
            <a:off x="755650" y="1412875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000" dirty="0" smtClean="0">
                <a:solidFill>
                  <a:srgbClr val="FF9900"/>
                </a:solidFill>
                <a:latin typeface="Times New Roman" pitchFamily="18" charset="0"/>
              </a:rPr>
              <a:t>INT</a:t>
            </a:r>
            <a:endParaRPr lang="fr-FR" sz="2000" dirty="0">
              <a:solidFill>
                <a:srgbClr val="FF9900"/>
              </a:solidFill>
              <a:latin typeface="Times New Roman" pitchFamily="18" charset="0"/>
            </a:endParaRPr>
          </a:p>
          <a:p>
            <a:pPr eaLnBrk="0" hangingPunct="0"/>
            <a:r>
              <a:rPr lang="fr-FR" sz="2000" dirty="0">
                <a:solidFill>
                  <a:srgbClr val="FF9900"/>
                </a:solidFill>
                <a:latin typeface="Times New Roman" pitchFamily="18" charset="0"/>
              </a:rPr>
              <a:t>INTA</a:t>
            </a:r>
          </a:p>
        </p:txBody>
      </p:sp>
      <p:sp>
        <p:nvSpPr>
          <p:cNvPr id="101463" name="Rectangle 87"/>
          <p:cNvSpPr>
            <a:spLocks noChangeArrowheads="1"/>
          </p:cNvSpPr>
          <p:nvPr/>
        </p:nvSpPr>
        <p:spPr bwMode="auto">
          <a:xfrm rot="16200000">
            <a:off x="7027069" y="1327944"/>
            <a:ext cx="189388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534" tIns="43976" rIns="86534" bIns="43976">
            <a:spAutoFit/>
          </a:bodyPr>
          <a:lstStyle/>
          <a:p>
            <a:pPr defTabSz="866775" eaLnBrk="0" hangingPunct="0"/>
            <a:r>
              <a:rPr lang="fr-FR" sz="2400" b="1">
                <a:solidFill>
                  <a:srgbClr val="FF3300"/>
                </a:solidFill>
                <a:latin typeface="Times New Roman" pitchFamily="18" charset="0"/>
              </a:rPr>
              <a:t>Données</a:t>
            </a:r>
          </a:p>
          <a:p>
            <a:pPr defTabSz="866775" eaLnBrk="0" hangingPunct="0"/>
            <a:r>
              <a:rPr lang="fr-FR" sz="2400" b="1">
                <a:solidFill>
                  <a:srgbClr val="FF3300"/>
                </a:solidFill>
                <a:latin typeface="Times New Roman" pitchFamily="18" charset="0"/>
              </a:rPr>
              <a:t>Numéro IRQ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Joëlle Delacroix - NFA004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EC930-FB4E-4E5C-83CF-725F6F0EF3C1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Hiérarchisation des interruptions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sz="half" idx="2"/>
          </p:nvPr>
        </p:nvSpPr>
        <p:spPr>
          <a:xfrm>
            <a:off x="468313" y="1412875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 smtClean="0">
                <a:latin typeface="Arial" charset="0"/>
                <a:cs typeface="Arial" charset="0"/>
              </a:rPr>
              <a:t>Le processeur dispose d’une seule broche INT pour recevoir les interruptions.</a:t>
            </a:r>
          </a:p>
          <a:p>
            <a:pPr>
              <a:lnSpc>
                <a:spcPct val="90000"/>
              </a:lnSpc>
            </a:pPr>
            <a:endParaRPr lang="fr-FR" sz="20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000" dirty="0" smtClean="0">
                <a:latin typeface="Arial" charset="0"/>
                <a:cs typeface="Arial" charset="0"/>
              </a:rPr>
              <a:t>Que faire :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  <a:cs typeface="Arial" charset="0"/>
              </a:rPr>
              <a:t>Si deux interruptions arrivent en même temps ?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  <a:cs typeface="Arial" charset="0"/>
              </a:rPr>
              <a:t>Si une interruption survient durant le traitement d’une autre interruption ?</a:t>
            </a:r>
          </a:p>
          <a:p>
            <a:pPr lvl="1">
              <a:lnSpc>
                <a:spcPct val="90000"/>
              </a:lnSpc>
            </a:pPr>
            <a:endParaRPr lang="fr-FR" sz="2000" dirty="0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fr-FR" sz="20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000" dirty="0" smtClean="0">
                <a:latin typeface="Arial" charset="0"/>
                <a:cs typeface="Arial" charset="0"/>
              </a:rPr>
              <a:t>On introduit une notion de priorité (niveau) entre interruptions. Les interruptions sont dites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hiérarchisées.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>
                <a:latin typeface="Arial" charset="0"/>
                <a:cs typeface="Arial" charset="0"/>
              </a:rPr>
              <a:t>Exemple : 8 niveaux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             Niveau 0   1   2   3   4   5   6   7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2635250" y="5819955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95536" y="5680868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 dirty="0">
                <a:latin typeface="Times New Roman" pitchFamily="18" charset="0"/>
              </a:rPr>
              <a:t>Plus forte priorité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6299469" y="5680868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 dirty="0">
                <a:latin typeface="Times New Roman" pitchFamily="18" charset="0"/>
              </a:rPr>
              <a:t>Plus faible priorité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4097</Words>
  <Application>Microsoft Office PowerPoint</Application>
  <PresentationFormat>Affichage à l'écran (4:3)</PresentationFormat>
  <Paragraphs>1357</Paragraphs>
  <Slides>54</Slides>
  <Notes>24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54</vt:i4>
      </vt:variant>
    </vt:vector>
  </HeadingPairs>
  <TitlesOfParts>
    <vt:vector size="57" baseType="lpstr">
      <vt:lpstr>Thème Office</vt:lpstr>
      <vt:lpstr>Microsoft ClipArt Gallery</vt:lpstr>
      <vt:lpstr>Image bitmap</vt:lpstr>
      <vt:lpstr>Fonctionnement du processeur : exécution des instructions machine</vt:lpstr>
      <vt:lpstr>Notion d’interruptions</vt:lpstr>
      <vt:lpstr>Notion d’interruptions</vt:lpstr>
      <vt:lpstr>Notion d’interruptions</vt:lpstr>
      <vt:lpstr>Mécanisme des interruptions</vt:lpstr>
      <vt:lpstr>Les interruptions</vt:lpstr>
      <vt:lpstr>Les Interruptions</vt:lpstr>
      <vt:lpstr>Présentation PowerPoint</vt:lpstr>
      <vt:lpstr>Hiérarchisation des interruptions</vt:lpstr>
      <vt:lpstr>Hiérarchisation des interruptions</vt:lpstr>
      <vt:lpstr>Hiérarchisation  des interruptions</vt:lpstr>
      <vt:lpstr>Le contrôleur d’interruption</vt:lpstr>
      <vt:lpstr>Présentation PowerPoint</vt:lpstr>
      <vt:lpstr>La structure de pile</vt:lpstr>
      <vt:lpstr>Présentation PowerPoint</vt:lpstr>
      <vt:lpstr>La structure de pile</vt:lpstr>
      <vt:lpstr>La structure de pile</vt:lpstr>
      <vt:lpstr>Présentation PowerPoint</vt:lpstr>
      <vt:lpstr>Hiérarchisation des interruptions</vt:lpstr>
      <vt:lpstr>Le masquage des interruptions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Interruptions matérielles  asynchrones</vt:lpstr>
      <vt:lpstr>Présentation PowerPoint</vt:lpstr>
      <vt:lpstr>Instructions machine / assembleur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NFA004 HTT- TO Architecture des machines</dc:title>
  <dc:creator>Joelle</dc:creator>
  <cp:lastModifiedBy>Joelle</cp:lastModifiedBy>
  <cp:revision>189</cp:revision>
  <dcterms:created xsi:type="dcterms:W3CDTF">2015-02-05T09:18:54Z</dcterms:created>
  <dcterms:modified xsi:type="dcterms:W3CDTF">2016-03-21T11:16:57Z</dcterms:modified>
</cp:coreProperties>
</file>